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2" r:id="rId3"/>
    <p:sldMasterId id="2147483674" r:id="rId4"/>
    <p:sldMasterId id="2147483686" r:id="rId5"/>
  </p:sldMasterIdLst>
  <p:notesMasterIdLst>
    <p:notesMasterId r:id="rId38"/>
  </p:notesMasterIdLst>
  <p:sldIdLst>
    <p:sldId id="256" r:id="rId6"/>
    <p:sldId id="257" r:id="rId7"/>
    <p:sldId id="258" r:id="rId8"/>
    <p:sldId id="259" r:id="rId9"/>
    <p:sldId id="285" r:id="rId10"/>
    <p:sldId id="286" r:id="rId11"/>
    <p:sldId id="262" r:id="rId12"/>
    <p:sldId id="289" r:id="rId13"/>
    <p:sldId id="290" r:id="rId14"/>
    <p:sldId id="263" r:id="rId15"/>
    <p:sldId id="287" r:id="rId16"/>
    <p:sldId id="288"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2" r:id="rId35"/>
    <p:sldId id="283" r:id="rId36"/>
    <p:sldId id="284" r:id="rId37"/>
  </p:sldIdLst>
  <p:sldSz cx="9144000" cy="6858000" type="screen4x3"/>
  <p:notesSz cx="6858000" cy="9144000"/>
  <p:embeddedFontLst>
    <p:embeddedFont>
      <p:font typeface="Lucida Calligraphy" panose="03010101010101010101" pitchFamily="66" charset="0"/>
      <p:regular r:id="rId39"/>
    </p:embeddedFont>
    <p:embeddedFont>
      <p:font typeface="Papyrus" panose="03070502060502030205" pitchFamily="66" charset="0"/>
      <p:regular r:id="rId40"/>
    </p:embeddedFont>
    <p:embeddedFont>
      <p:font typeface="Calibri" panose="020F0502020204030204" pitchFamily="34" charset="0"/>
      <p:regular r:id="rId41"/>
      <p:bold r:id="rId42"/>
      <p:italic r:id="rId43"/>
      <p:boldItalic r:id="rId44"/>
    </p:embeddedFont>
    <p:embeddedFont>
      <p:font typeface="Bloody" pitchFamily="2"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58" autoAdjust="0"/>
  </p:normalViewPr>
  <p:slideViewPr>
    <p:cSldViewPr>
      <p:cViewPr varScale="1">
        <p:scale>
          <a:sx n="55" d="100"/>
          <a:sy n="55" d="100"/>
        </p:scale>
        <p:origin x="-17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B95108-F702-4E6E-AF2D-D6F3F885ADB6}" type="datetimeFigureOut">
              <a:rPr lang="en-US" smtClean="0"/>
              <a:t>4/26/2015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8DFF76-FBF6-41B0-A499-1611C405F42B}" type="slidenum">
              <a:rPr lang="en-US" smtClean="0"/>
              <a:t>‹#›</a:t>
            </a:fld>
            <a:endParaRPr lang="en-US"/>
          </a:p>
        </p:txBody>
      </p:sp>
    </p:spTree>
    <p:extLst>
      <p:ext uri="{BB962C8B-B14F-4D97-AF65-F5344CB8AC3E}">
        <p14:creationId xmlns:p14="http://schemas.microsoft.com/office/powerpoint/2010/main" val="403281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D76BE8-8560-438D-AD93-0081F9ED97D9}" type="slidenum">
              <a:rPr lang="en-US" smtClean="0"/>
              <a:t>1</a:t>
            </a:fld>
            <a:endParaRPr lang="en-US"/>
          </a:p>
        </p:txBody>
      </p:sp>
    </p:spTree>
    <p:extLst>
      <p:ext uri="{BB962C8B-B14F-4D97-AF65-F5344CB8AC3E}">
        <p14:creationId xmlns:p14="http://schemas.microsoft.com/office/powerpoint/2010/main" val="507842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DFF76-FBF6-41B0-A499-1611C405F42B}" type="slidenum">
              <a:rPr lang="en-US" smtClean="0"/>
              <a:t>18</a:t>
            </a:fld>
            <a:endParaRPr lang="en-US"/>
          </a:p>
        </p:txBody>
      </p:sp>
    </p:spTree>
    <p:extLst>
      <p:ext uri="{BB962C8B-B14F-4D97-AF65-F5344CB8AC3E}">
        <p14:creationId xmlns:p14="http://schemas.microsoft.com/office/powerpoint/2010/main" val="3140003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DFF76-FBF6-41B0-A499-1611C405F42B}" type="slidenum">
              <a:rPr lang="en-US" smtClean="0"/>
              <a:t>19</a:t>
            </a:fld>
            <a:endParaRPr lang="en-US"/>
          </a:p>
        </p:txBody>
      </p:sp>
    </p:spTree>
    <p:extLst>
      <p:ext uri="{BB962C8B-B14F-4D97-AF65-F5344CB8AC3E}">
        <p14:creationId xmlns:p14="http://schemas.microsoft.com/office/powerpoint/2010/main" val="279386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DFF76-FBF6-41B0-A499-1611C405F42B}" type="slidenum">
              <a:rPr lang="en-US" smtClean="0"/>
              <a:t>21</a:t>
            </a:fld>
            <a:endParaRPr lang="en-US"/>
          </a:p>
        </p:txBody>
      </p:sp>
    </p:spTree>
    <p:extLst>
      <p:ext uri="{BB962C8B-B14F-4D97-AF65-F5344CB8AC3E}">
        <p14:creationId xmlns:p14="http://schemas.microsoft.com/office/powerpoint/2010/main" val="2107748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DFF76-FBF6-41B0-A499-1611C405F42B}" type="slidenum">
              <a:rPr lang="en-US" smtClean="0"/>
              <a:t>30</a:t>
            </a:fld>
            <a:endParaRPr lang="en-US"/>
          </a:p>
        </p:txBody>
      </p:sp>
    </p:spTree>
    <p:extLst>
      <p:ext uri="{BB962C8B-B14F-4D97-AF65-F5344CB8AC3E}">
        <p14:creationId xmlns:p14="http://schemas.microsoft.com/office/powerpoint/2010/main" val="405412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DFF76-FBF6-41B0-A499-1611C405F42B}" type="slidenum">
              <a:rPr lang="en-US" smtClean="0"/>
              <a:t>32</a:t>
            </a:fld>
            <a:endParaRPr lang="en-US"/>
          </a:p>
        </p:txBody>
      </p:sp>
    </p:spTree>
    <p:extLst>
      <p:ext uri="{BB962C8B-B14F-4D97-AF65-F5344CB8AC3E}">
        <p14:creationId xmlns:p14="http://schemas.microsoft.com/office/powerpoint/2010/main" val="3078630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DFF76-FBF6-41B0-A499-1611C405F42B}" type="slidenum">
              <a:rPr lang="en-US" smtClean="0"/>
              <a:t>2</a:t>
            </a:fld>
            <a:endParaRPr lang="en-US"/>
          </a:p>
        </p:txBody>
      </p:sp>
    </p:spTree>
    <p:extLst>
      <p:ext uri="{BB962C8B-B14F-4D97-AF65-F5344CB8AC3E}">
        <p14:creationId xmlns:p14="http://schemas.microsoft.com/office/powerpoint/2010/main" val="283465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DFF76-FBF6-41B0-A499-1611C405F42B}" type="slidenum">
              <a:rPr lang="en-US" smtClean="0"/>
              <a:t>5</a:t>
            </a:fld>
            <a:endParaRPr lang="en-US"/>
          </a:p>
        </p:txBody>
      </p:sp>
    </p:spTree>
    <p:extLst>
      <p:ext uri="{BB962C8B-B14F-4D97-AF65-F5344CB8AC3E}">
        <p14:creationId xmlns:p14="http://schemas.microsoft.com/office/powerpoint/2010/main" val="74297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DFF76-FBF6-41B0-A499-1611C405F42B}" type="slidenum">
              <a:rPr lang="en-US" smtClean="0"/>
              <a:t>6</a:t>
            </a:fld>
            <a:endParaRPr lang="en-US"/>
          </a:p>
        </p:txBody>
      </p:sp>
    </p:spTree>
    <p:extLst>
      <p:ext uri="{BB962C8B-B14F-4D97-AF65-F5344CB8AC3E}">
        <p14:creationId xmlns:p14="http://schemas.microsoft.com/office/powerpoint/2010/main" val="198282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DFF76-FBF6-41B0-A499-1611C405F42B}" type="slidenum">
              <a:rPr lang="en-US" smtClean="0"/>
              <a:t>9</a:t>
            </a:fld>
            <a:endParaRPr lang="en-US"/>
          </a:p>
        </p:txBody>
      </p:sp>
    </p:spTree>
    <p:extLst>
      <p:ext uri="{BB962C8B-B14F-4D97-AF65-F5344CB8AC3E}">
        <p14:creationId xmlns:p14="http://schemas.microsoft.com/office/powerpoint/2010/main" val="189303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D8DFF76-FBF6-41B0-A499-1611C405F42B}" type="slidenum">
              <a:rPr lang="en-US" smtClean="0"/>
              <a:t>10</a:t>
            </a:fld>
            <a:endParaRPr lang="en-US"/>
          </a:p>
        </p:txBody>
      </p:sp>
    </p:spTree>
    <p:extLst>
      <p:ext uri="{BB962C8B-B14F-4D97-AF65-F5344CB8AC3E}">
        <p14:creationId xmlns:p14="http://schemas.microsoft.com/office/powerpoint/2010/main" val="3616662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DFF76-FBF6-41B0-A499-1611C405F42B}" type="slidenum">
              <a:rPr lang="en-US" smtClean="0"/>
              <a:t>11</a:t>
            </a:fld>
            <a:endParaRPr lang="en-US"/>
          </a:p>
        </p:txBody>
      </p:sp>
    </p:spTree>
    <p:extLst>
      <p:ext uri="{BB962C8B-B14F-4D97-AF65-F5344CB8AC3E}">
        <p14:creationId xmlns:p14="http://schemas.microsoft.com/office/powerpoint/2010/main" val="282999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DFF76-FBF6-41B0-A499-1611C405F42B}" type="slidenum">
              <a:rPr lang="en-US" smtClean="0"/>
              <a:t>13</a:t>
            </a:fld>
            <a:endParaRPr lang="en-US"/>
          </a:p>
        </p:txBody>
      </p:sp>
    </p:spTree>
    <p:extLst>
      <p:ext uri="{BB962C8B-B14F-4D97-AF65-F5344CB8AC3E}">
        <p14:creationId xmlns:p14="http://schemas.microsoft.com/office/powerpoint/2010/main" val="7129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DFF76-FBF6-41B0-A499-1611C405F42B}" type="slidenum">
              <a:rPr lang="en-US" smtClean="0"/>
              <a:t>15</a:t>
            </a:fld>
            <a:endParaRPr lang="en-US"/>
          </a:p>
        </p:txBody>
      </p:sp>
    </p:spTree>
    <p:extLst>
      <p:ext uri="{BB962C8B-B14F-4D97-AF65-F5344CB8AC3E}">
        <p14:creationId xmlns:p14="http://schemas.microsoft.com/office/powerpoint/2010/main" val="207762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Bell Gothic Std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BAF8758-7059-4D0D-BACA-5D29E2AA7BDD}"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BA3EF-42BE-445E-886C-E07D47692D31}" type="slidenum">
              <a:rPr lang="en-US" smtClean="0"/>
              <a:t>‹#›</a:t>
            </a:fld>
            <a:endParaRPr lang="en-US"/>
          </a:p>
        </p:txBody>
      </p:sp>
    </p:spTree>
    <p:extLst>
      <p:ext uri="{BB962C8B-B14F-4D97-AF65-F5344CB8AC3E}">
        <p14:creationId xmlns:p14="http://schemas.microsoft.com/office/powerpoint/2010/main" val="1973315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F8758-7059-4D0D-BACA-5D29E2AA7BDD}"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BA3EF-42BE-445E-886C-E07D47692D31}" type="slidenum">
              <a:rPr lang="en-US" smtClean="0"/>
              <a:t>‹#›</a:t>
            </a:fld>
            <a:endParaRPr lang="en-US"/>
          </a:p>
        </p:txBody>
      </p:sp>
    </p:spTree>
    <p:extLst>
      <p:ext uri="{BB962C8B-B14F-4D97-AF65-F5344CB8AC3E}">
        <p14:creationId xmlns:p14="http://schemas.microsoft.com/office/powerpoint/2010/main" val="15530350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F8758-7059-4D0D-BACA-5D29E2AA7BDD}"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BA3EF-42BE-445E-886C-E07D47692D31}" type="slidenum">
              <a:rPr lang="en-US" smtClean="0"/>
              <a:t>‹#›</a:t>
            </a:fld>
            <a:endParaRPr lang="en-US"/>
          </a:p>
        </p:txBody>
      </p:sp>
    </p:spTree>
    <p:extLst>
      <p:ext uri="{BB962C8B-B14F-4D97-AF65-F5344CB8AC3E}">
        <p14:creationId xmlns:p14="http://schemas.microsoft.com/office/powerpoint/2010/main" val="10493734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F8758-7059-4D0D-BACA-5D29E2AA7BDD}" type="datetimeFigureOut">
              <a:rPr lang="en-US">
                <a:solidFill>
                  <a:prstClr val="black">
                    <a:tint val="75000"/>
                  </a:prstClr>
                </a:solidFill>
              </a:rPr>
              <a:pPr/>
              <a:t>4/26/2015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9BA3EF-42BE-445E-886C-E07D47692D3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6888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6D3F23-5016-40D2-B296-147EF10723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772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9BFBE0-65B8-4206-A1A7-62E344F876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3726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B8EA59-E0EB-4597-A2D0-5910D35F1E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853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1B7D0E-6F83-4CB4-A9FE-4FEB5CFFD2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9996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0D8AF02-1D0B-4D37-ABE8-120C47BDFD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093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88AA374-99FF-47AC-8233-919067C3AB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8974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4695937-0A84-4E13-9C89-BEDA88879E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5571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F8758-7059-4D0D-BACA-5D29E2AA7BDD}"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BA3EF-42BE-445E-886C-E07D47692D31}" type="slidenum">
              <a:rPr lang="en-US" smtClean="0"/>
              <a:t>‹#›</a:t>
            </a:fld>
            <a:endParaRPr lang="en-US"/>
          </a:p>
        </p:txBody>
      </p:sp>
    </p:spTree>
    <p:extLst>
      <p:ext uri="{BB962C8B-B14F-4D97-AF65-F5344CB8AC3E}">
        <p14:creationId xmlns:p14="http://schemas.microsoft.com/office/powerpoint/2010/main" val="389234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D65CBE-AFFE-4CDA-95A5-AB06EFCA74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0475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6B18962-9428-4570-97B7-6DD6225C64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4548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205AB2-408A-4611-89C5-E41FDB9653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3880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B2746A-E9E4-41F8-B6F3-A7A784F1B9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059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956CBD-3B5E-49C4-8D41-166D4E6D16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3343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3E5DC4-2D28-457C-B516-CEA809732B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1934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3C2508-8DC1-4569-81EE-9E5565D929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2458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1447297-6A92-4969-9FAA-48AEAA5D69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0157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FCA753-1901-40D3-913B-42DB5916A8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5386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B5B46C8-0660-4468-B8D5-B6D8383D2F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540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AF8758-7059-4D0D-BACA-5D29E2AA7BDD}"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BA3EF-42BE-445E-886C-E07D47692D31}" type="slidenum">
              <a:rPr lang="en-US" smtClean="0"/>
              <a:t>‹#›</a:t>
            </a:fld>
            <a:endParaRPr lang="en-US"/>
          </a:p>
        </p:txBody>
      </p:sp>
    </p:spTree>
    <p:extLst>
      <p:ext uri="{BB962C8B-B14F-4D97-AF65-F5344CB8AC3E}">
        <p14:creationId xmlns:p14="http://schemas.microsoft.com/office/powerpoint/2010/main" val="15197839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7D4C609-9BB9-4154-8E64-3377D90116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545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2AB7C8-2DBD-45C6-BE06-9EDC9ED3D0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5057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5601BC2-1361-446F-AAF0-3A08EDDEE3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9106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FCD8982-46EE-463C-AB26-CF72B7F95C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8419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F62E01-9712-4947-BA5C-4C9104514A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3313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F16997-4F66-4577-860F-C322E8505E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6600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83A013-BA49-422E-AE4A-FE8BE2D74D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118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6F3DB0-C630-4AA1-9128-E92E8F6860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5063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FD3078-0A64-4C56-AA41-88F537B71A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1710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E19DA1D-CA85-427D-B1DF-8A0D39A55A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141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7455" y="1600200"/>
            <a:ext cx="3804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600200"/>
            <a:ext cx="3804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AF8758-7059-4D0D-BACA-5D29E2AA7BDD}"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BA3EF-42BE-445E-886C-E07D47692D31}" type="slidenum">
              <a:rPr lang="en-US" smtClean="0"/>
              <a:t>‹#›</a:t>
            </a:fld>
            <a:endParaRPr lang="en-US"/>
          </a:p>
        </p:txBody>
      </p:sp>
    </p:spTree>
    <p:extLst>
      <p:ext uri="{BB962C8B-B14F-4D97-AF65-F5344CB8AC3E}">
        <p14:creationId xmlns:p14="http://schemas.microsoft.com/office/powerpoint/2010/main" val="365102343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125E718-693D-40C7-8A50-85D38C25DD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2082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1FF6FA8-6B4D-4D6F-9A68-87A3A65A98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525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01B8AC-D6E5-4D4E-8C45-40F1E7FC7F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2030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AF1677C-AC1D-4F9F-8662-3E7C95DD3A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059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ED481D-A3C1-40FA-8D27-378FA73744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152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3E7553-7CDE-49F6-9AA8-BC311B3D5E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217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AF8758-7059-4D0D-BACA-5D29E2AA7BDD}" type="datetimeFigureOut">
              <a:rPr lang="en-US" smtClean="0"/>
              <a:t>4/26/2015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BA3EF-42BE-445E-886C-E07D47692D31}" type="slidenum">
              <a:rPr lang="en-US" smtClean="0"/>
              <a:t>‹#›</a:t>
            </a:fld>
            <a:endParaRPr lang="en-US"/>
          </a:p>
        </p:txBody>
      </p:sp>
    </p:spTree>
    <p:extLst>
      <p:ext uri="{BB962C8B-B14F-4D97-AF65-F5344CB8AC3E}">
        <p14:creationId xmlns:p14="http://schemas.microsoft.com/office/powerpoint/2010/main" val="15998154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AF8758-7059-4D0D-BACA-5D29E2AA7BDD}" type="datetimeFigureOut">
              <a:rPr lang="en-US" smtClean="0"/>
              <a:t>4/26/2015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BA3EF-42BE-445E-886C-E07D47692D31}" type="slidenum">
              <a:rPr lang="en-US" smtClean="0"/>
              <a:t>‹#›</a:t>
            </a:fld>
            <a:endParaRPr lang="en-US"/>
          </a:p>
        </p:txBody>
      </p:sp>
    </p:spTree>
    <p:extLst>
      <p:ext uri="{BB962C8B-B14F-4D97-AF65-F5344CB8AC3E}">
        <p14:creationId xmlns:p14="http://schemas.microsoft.com/office/powerpoint/2010/main" val="13129085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F8758-7059-4D0D-BACA-5D29E2AA7BDD}" type="datetimeFigureOut">
              <a:rPr lang="en-US" smtClean="0"/>
              <a:t>4/26/2015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9BA3EF-42BE-445E-886C-E07D47692D31}" type="slidenum">
              <a:rPr lang="en-US" smtClean="0"/>
              <a:t>‹#›</a:t>
            </a:fld>
            <a:endParaRPr lang="en-US"/>
          </a:p>
        </p:txBody>
      </p:sp>
    </p:spTree>
    <p:extLst>
      <p:ext uri="{BB962C8B-B14F-4D97-AF65-F5344CB8AC3E}">
        <p14:creationId xmlns:p14="http://schemas.microsoft.com/office/powerpoint/2010/main" val="23789699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F8758-7059-4D0D-BACA-5D29E2AA7BDD}"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BA3EF-42BE-445E-886C-E07D47692D31}" type="slidenum">
              <a:rPr lang="en-US" smtClean="0"/>
              <a:t>‹#›</a:t>
            </a:fld>
            <a:endParaRPr lang="en-US"/>
          </a:p>
        </p:txBody>
      </p:sp>
    </p:spTree>
    <p:extLst>
      <p:ext uri="{BB962C8B-B14F-4D97-AF65-F5344CB8AC3E}">
        <p14:creationId xmlns:p14="http://schemas.microsoft.com/office/powerpoint/2010/main" val="19669575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F8758-7059-4D0D-BACA-5D29E2AA7BDD}"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BA3EF-42BE-445E-886C-E07D47692D31}" type="slidenum">
              <a:rPr lang="en-US" smtClean="0"/>
              <a:t>‹#›</a:t>
            </a:fld>
            <a:endParaRPr lang="en-US"/>
          </a:p>
        </p:txBody>
      </p:sp>
    </p:spTree>
    <p:extLst>
      <p:ext uri="{BB962C8B-B14F-4D97-AF65-F5344CB8AC3E}">
        <p14:creationId xmlns:p14="http://schemas.microsoft.com/office/powerpoint/2010/main" val="37304808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76200"/>
            <a:ext cx="6553200" cy="1143000"/>
          </a:xfrm>
          <a:prstGeom prst="rect">
            <a:avLst/>
          </a:prstGeom>
        </p:spPr>
        <p:txBody>
          <a:bodyPr vert="horz" lIns="91440" tIns="45720" rIns="91440" bIns="45720" rtlCol="0" anchor="ctr">
            <a:normAutofit/>
          </a:bodyPr>
          <a:lstStyle/>
          <a:p>
            <a:r>
              <a:rPr lang="en-US" dirty="0" smtClean="0"/>
              <a:t>Click to edit Master</a:t>
            </a:r>
            <a:endParaRPr lang="en-US" dirty="0"/>
          </a:p>
        </p:txBody>
      </p:sp>
      <p:sp>
        <p:nvSpPr>
          <p:cNvPr id="3" name="Text Placeholder 2"/>
          <p:cNvSpPr>
            <a:spLocks noGrp="1"/>
          </p:cNvSpPr>
          <p:nvPr>
            <p:ph type="body" idx="1"/>
          </p:nvPr>
        </p:nvSpPr>
        <p:spPr>
          <a:xfrm>
            <a:off x="7620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2000" y="6356350"/>
            <a:ext cx="1828800" cy="365125"/>
          </a:xfrm>
          <a:prstGeom prst="rect">
            <a:avLst/>
          </a:prstGeom>
        </p:spPr>
        <p:txBody>
          <a:bodyPr vert="horz" lIns="91440" tIns="45720" rIns="91440" bIns="45720" rtlCol="0" anchor="ctr"/>
          <a:lstStyle>
            <a:lvl1pPr algn="l">
              <a:defRPr sz="1200">
                <a:solidFill>
                  <a:schemeClr val="bg2">
                    <a:lumMod val="75000"/>
                  </a:schemeClr>
                </a:solidFill>
              </a:defRPr>
            </a:lvl1pPr>
          </a:lstStyle>
          <a:p>
            <a:fld id="{ABAF8758-7059-4D0D-BACA-5D29E2AA7BDD}" type="datetimeFigureOut">
              <a:rPr lang="en-US" smtClean="0"/>
              <a:pPr/>
              <a:t>4/26/2015</a:t>
            </a:fld>
            <a:endParaRPr lang="en-US"/>
          </a:p>
        </p:txBody>
      </p:sp>
      <p:sp>
        <p:nvSpPr>
          <p:cNvPr id="5" name="Footer Placeholder 4"/>
          <p:cNvSpPr>
            <a:spLocks noGrp="1"/>
          </p:cNvSpPr>
          <p:nvPr>
            <p:ph type="ftr" sz="quarter" idx="3"/>
          </p:nvPr>
        </p:nvSpPr>
        <p:spPr>
          <a:xfrm>
            <a:off x="3035131" y="6356350"/>
            <a:ext cx="3073738" cy="365125"/>
          </a:xfrm>
          <a:prstGeom prst="rect">
            <a:avLst/>
          </a:prstGeom>
        </p:spPr>
        <p:txBody>
          <a:bodyPr vert="horz" lIns="91440" tIns="45720" rIns="91440" bIns="45720" rtlCol="0" anchor="ctr"/>
          <a:lstStyle>
            <a:lvl1pPr algn="ctr">
              <a:defRPr sz="1200">
                <a:solidFill>
                  <a:schemeClr val="bg2">
                    <a:lumMod val="75000"/>
                  </a:schemeClr>
                </a:solidFill>
                <a:latin typeface="Lucida Calligraphy" panose="03010101010101010101" pitchFamily="66" charset="0"/>
              </a:defRPr>
            </a:lvl1pPr>
          </a:lstStyle>
          <a:p>
            <a:r>
              <a:rPr lang="en-US" smtClean="0"/>
              <a:t>www.RevelationAndCreation.com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5A9BA3EF-42BE-445E-886C-E07D47692D31}" type="slidenum">
              <a:rPr lang="en-US" smtClean="0"/>
              <a:pPr/>
              <a:t>‹#›</a:t>
            </a:fld>
            <a:endParaRPr lang="en-US"/>
          </a:p>
        </p:txBody>
      </p:sp>
    </p:spTree>
    <p:extLst>
      <p:ext uri="{BB962C8B-B14F-4D97-AF65-F5344CB8AC3E}">
        <p14:creationId xmlns:p14="http://schemas.microsoft.com/office/powerpoint/2010/main" val="404390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800" kern="1200">
          <a:solidFill>
            <a:schemeClr val="bg2"/>
          </a:solidFill>
          <a:latin typeface="Papyrus" panose="03070502060502030205" pitchFamily="66"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Lithos Pro Regular" pitchFamily="8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Lithos Pro Regular" pitchFamily="8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Lithos Pro Regular" pitchFamily="8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Lithos Pro Regular" pitchFamily="8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Lithos Pro Regular" pitchFamily="8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048000" y="228600"/>
            <a:ext cx="6096000" cy="1143000"/>
          </a:xfrm>
          <a:prstGeom prst="rect">
            <a:avLst/>
          </a:prstGeom>
        </p:spPr>
        <p:txBody>
          <a:bodyPr vert="horz" lIns="91440" tIns="45720" rIns="91440" bIns="45720" rtlCol="0" anchor="ctr">
            <a:normAutofit/>
          </a:bodyPr>
          <a:lstStyle/>
          <a:p>
            <a:r>
              <a:rPr lang="en-US" dirty="0" smtClean="0"/>
              <a:t>Click to edit Master</a:t>
            </a:r>
            <a:endParaRPr lang="en-US" dirty="0"/>
          </a:p>
        </p:txBody>
      </p:sp>
      <p:sp>
        <p:nvSpPr>
          <p:cNvPr id="3" name="Text Placeholder 2"/>
          <p:cNvSpPr>
            <a:spLocks noGrp="1"/>
          </p:cNvSpPr>
          <p:nvPr>
            <p:ph type="body" idx="1"/>
          </p:nvPr>
        </p:nvSpPr>
        <p:spPr>
          <a:xfrm>
            <a:off x="1752600" y="1600200"/>
            <a:ext cx="6934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ABAF8758-7059-4D0D-BACA-5D29E2AA7BDD}" type="datetimeFigureOut">
              <a:rPr lang="en-US" smtClean="0"/>
              <a:pPr/>
              <a:t>4/26/2015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5A9BA3EF-42BE-445E-886C-E07D47692D31}" type="slidenum">
              <a:rPr lang="en-US" smtClean="0"/>
              <a:pPr/>
              <a:t>‹#›</a:t>
            </a:fld>
            <a:endParaRPr lang="en-US"/>
          </a:p>
        </p:txBody>
      </p:sp>
    </p:spTree>
    <p:extLst>
      <p:ext uri="{BB962C8B-B14F-4D97-AF65-F5344CB8AC3E}">
        <p14:creationId xmlns:p14="http://schemas.microsoft.com/office/powerpoint/2010/main" val="3346659933"/>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800" kern="1200">
          <a:solidFill>
            <a:schemeClr val="bg2"/>
          </a:solidFill>
          <a:latin typeface="Papyrus" panose="03070502060502030205" pitchFamily="66"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Bell Gothic Std Light"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Bell Gothic Std Light"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Bell Gothic Std Light"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Bell Gothic Std Light"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Bell Gothic Std 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0FBBE67-3651-4E7F-911B-7B402ED4CCC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pic>
        <p:nvPicPr>
          <p:cNvPr id="1152" name="Picture 128" descr="lion of the tribe of judah, the_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55855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9B93246-E26F-4765-9EAF-EB5BEA58C80C}" type="slidenum">
              <a:rPr lang="en-US" altLang="en-US">
                <a:solidFill>
                  <a:srgbClr val="000000"/>
                </a:solidFill>
              </a:rPr>
              <a:pPr fontAlgn="base">
                <a:spcBef>
                  <a:spcPct val="0"/>
                </a:spcBef>
                <a:spcAft>
                  <a:spcPct val="0"/>
                </a:spcAft>
              </a:pPr>
              <a:t>‹#›</a:t>
            </a:fld>
            <a:endParaRPr lang="en-US" altLang="en-US">
              <a:solidFill>
                <a:srgbClr val="000000"/>
              </a:solidFill>
            </a:endParaRPr>
          </a:p>
        </p:txBody>
      </p:sp>
      <p:pic>
        <p:nvPicPr>
          <p:cNvPr id="4227" name="Picture 131" descr="lion of the tribe of judah, the_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3863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A777E5-0C88-4C16-A667-D0A8A1CA697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pic>
        <p:nvPicPr>
          <p:cNvPr id="15466" name="Picture 106" descr="lamb and lion of heaven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5188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altLang="en-US"/>
              <a:t>The Sealed Book (5:1-4)</a:t>
            </a:r>
          </a:p>
        </p:txBody>
      </p:sp>
      <p:sp>
        <p:nvSpPr>
          <p:cNvPr id="60419" name="Rectangle 3"/>
          <p:cNvSpPr>
            <a:spLocks noGrp="1" noChangeArrowheads="1"/>
          </p:cNvSpPr>
          <p:nvPr>
            <p:ph type="body" idx="1"/>
          </p:nvPr>
        </p:nvSpPr>
        <p:spPr/>
        <p:txBody>
          <a:bodyPr/>
          <a:lstStyle/>
          <a:p>
            <a:r>
              <a:rPr lang="en-US" altLang="en-US" dirty="0"/>
              <a:t>scroll written on inside and out</a:t>
            </a:r>
          </a:p>
          <a:p>
            <a:r>
              <a:rPr lang="en-US" altLang="en-US" dirty="0"/>
              <a:t>in Father’s hand—Legislator</a:t>
            </a:r>
          </a:p>
          <a:p>
            <a:r>
              <a:rPr lang="en-US" altLang="en-US" dirty="0"/>
              <a:t>seven seals—complete and perfect will of God</a:t>
            </a:r>
          </a:p>
          <a:p>
            <a:r>
              <a:rPr lang="en-US" altLang="en-US" dirty="0"/>
              <a:t>strong angel proclaiming—but not strong enough to open the book</a:t>
            </a:r>
          </a:p>
        </p:txBody>
      </p:sp>
    </p:spTree>
    <p:extLst>
      <p:ext uri="{BB962C8B-B14F-4D97-AF65-F5344CB8AC3E}">
        <p14:creationId xmlns:p14="http://schemas.microsoft.com/office/powerpoint/2010/main" val="7299802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wipe(left)">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wipe(left)">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wipe(left)">
                                      <p:cBhvr>
                                        <p:cTn id="22"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thos Pro Regular" pitchFamily="82" charset="0"/>
              </a:rPr>
              <a:t>The </a:t>
            </a:r>
            <a:r>
              <a:rPr lang="en-US"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thos Pro Regular" pitchFamily="82" charset="0"/>
              </a:rPr>
              <a:t>Lion-Lamb (5:5-7)</a:t>
            </a:r>
            <a:endParaRPr lang="en-US" alt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thos Pro Regular" pitchFamily="82" charset="0"/>
            </a:endParaRPr>
          </a:p>
        </p:txBody>
      </p:sp>
      <p:sp>
        <p:nvSpPr>
          <p:cNvPr id="82947" name="Rectangle 3"/>
          <p:cNvSpPr>
            <a:spLocks noGrp="1" noChangeArrowheads="1"/>
          </p:cNvSpPr>
          <p:nvPr>
            <p:ph idx="1"/>
          </p:nvPr>
        </p:nvSpPr>
        <p:spPr>
          <a:xfrm>
            <a:off x="2438400" y="1600200"/>
            <a:ext cx="6248400" cy="4525963"/>
          </a:xfrm>
        </p:spPr>
        <p:txBody>
          <a:bodyPr/>
          <a:lstStyle/>
          <a:p>
            <a:r>
              <a:rPr lang="en-US" altLang="en-US" sz="3600" dirty="0" smtClean="0">
                <a:latin typeface="Lithos Pro Regular" pitchFamily="82" charset="0"/>
              </a:rPr>
              <a:t>The elder said “the Lion”—John </a:t>
            </a:r>
            <a:r>
              <a:rPr lang="en-US" altLang="en-US" sz="3600" dirty="0">
                <a:latin typeface="Lithos Pro Regular" pitchFamily="82" charset="0"/>
              </a:rPr>
              <a:t>beheld </a:t>
            </a:r>
            <a:r>
              <a:rPr lang="en-US" altLang="en-US" sz="3600" dirty="0" smtClean="0">
                <a:latin typeface="Lithos Pro Regular" pitchFamily="82" charset="0"/>
              </a:rPr>
              <a:t>“the Lamb” (5:6)</a:t>
            </a:r>
          </a:p>
          <a:p>
            <a:r>
              <a:rPr lang="en-US" altLang="en-US" sz="3600" dirty="0" smtClean="0">
                <a:latin typeface="Lithos Pro Regular" pitchFamily="82" charset="0"/>
              </a:rPr>
              <a:t>Two creatures could not be more different</a:t>
            </a:r>
          </a:p>
        </p:txBody>
      </p:sp>
    </p:spTree>
    <p:extLst>
      <p:ext uri="{BB962C8B-B14F-4D97-AF65-F5344CB8AC3E}">
        <p14:creationId xmlns:p14="http://schemas.microsoft.com/office/powerpoint/2010/main" val="21047021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fade">
                                      <p:cBhvr>
                                        <p:cTn id="7" dur="500"/>
                                        <p:tgtEl>
                                          <p:spTgt spid="829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thos Pro Regular" pitchFamily="82" charset="0"/>
              </a:rPr>
              <a:t>The </a:t>
            </a:r>
            <a:r>
              <a:rPr lang="en-US"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thos Pro Regular" pitchFamily="82" charset="0"/>
              </a:rPr>
              <a:t>Lion-Lamb (5:5-7)</a:t>
            </a:r>
            <a:endParaRPr lang="en-US" alt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thos Pro Regular" pitchFamily="82" charset="0"/>
            </a:endParaRPr>
          </a:p>
        </p:txBody>
      </p:sp>
      <p:sp>
        <p:nvSpPr>
          <p:cNvPr id="82947" name="Rectangle 3"/>
          <p:cNvSpPr>
            <a:spLocks noGrp="1" noChangeArrowheads="1"/>
          </p:cNvSpPr>
          <p:nvPr>
            <p:ph idx="1"/>
          </p:nvPr>
        </p:nvSpPr>
        <p:spPr>
          <a:xfrm>
            <a:off x="2438400" y="1600200"/>
            <a:ext cx="6705600" cy="5257800"/>
          </a:xfrm>
        </p:spPr>
        <p:txBody>
          <a:bodyPr/>
          <a:lstStyle/>
          <a:p>
            <a:pPr marL="0" indent="0">
              <a:buNone/>
            </a:pPr>
            <a:r>
              <a:rPr lang="en-US" altLang="en-US" sz="4400" dirty="0" smtClean="0">
                <a:solidFill>
                  <a:srgbClr val="C00000"/>
                </a:solidFill>
                <a:effectLst>
                  <a:outerShdw blurRad="38100" dist="38100" dir="2700000" algn="tl">
                    <a:srgbClr val="000000">
                      <a:alpha val="43137"/>
                    </a:srgbClr>
                  </a:outerShdw>
                </a:effectLst>
                <a:latin typeface="Bloody" pitchFamily="2" charset="0"/>
              </a:rPr>
              <a:t>Was slain </a:t>
            </a:r>
            <a:r>
              <a:rPr lang="en-US" altLang="en-US" sz="4000" dirty="0" smtClean="0">
                <a:solidFill>
                  <a:srgbClr val="C00000"/>
                </a:solidFill>
                <a:effectLst>
                  <a:outerShdw blurRad="38100" dist="38100" dir="2700000" algn="tl">
                    <a:srgbClr val="000000">
                      <a:alpha val="43137"/>
                    </a:srgbClr>
                  </a:outerShdw>
                </a:effectLst>
                <a:latin typeface="Lithos Pro Regular" pitchFamily="82" charset="0"/>
              </a:rPr>
              <a:t>(Jn. 1:29)</a:t>
            </a:r>
            <a:endParaRPr lang="en-US" altLang="en-US" sz="4000" dirty="0">
              <a:solidFill>
                <a:srgbClr val="C00000"/>
              </a:solidFill>
              <a:effectLst>
                <a:outerShdw blurRad="38100" dist="38100" dir="2700000" algn="tl">
                  <a:srgbClr val="000000">
                    <a:alpha val="43137"/>
                  </a:srgbClr>
                </a:outerShdw>
              </a:effectLst>
              <a:latin typeface="Lithos Pro Regular" pitchFamily="82" charset="0"/>
            </a:endParaRPr>
          </a:p>
          <a:p>
            <a:r>
              <a:rPr lang="en-US" altLang="en-US" sz="3600" b="1" dirty="0" smtClean="0">
                <a:latin typeface="Lithos Pro Regular" pitchFamily="82" charset="0"/>
              </a:rPr>
              <a:t>But “stood!” </a:t>
            </a:r>
          </a:p>
          <a:p>
            <a:pPr lvl="1"/>
            <a:r>
              <a:rPr lang="en-US" altLang="en-US" dirty="0" smtClean="0">
                <a:latin typeface="Lithos Pro Regular" pitchFamily="82" charset="0"/>
              </a:rPr>
              <a:t>Rev. 1:18; 2:8</a:t>
            </a:r>
          </a:p>
          <a:p>
            <a:r>
              <a:rPr lang="en-US" altLang="en-US" sz="3600" b="1" dirty="0" smtClean="0">
                <a:latin typeface="Lithos Pro Regular" pitchFamily="82" charset="0"/>
              </a:rPr>
              <a:t>Seven </a:t>
            </a:r>
            <a:r>
              <a:rPr lang="en-US" altLang="en-US" sz="3600" b="1" dirty="0">
                <a:latin typeface="Lithos Pro Regular" pitchFamily="82" charset="0"/>
              </a:rPr>
              <a:t>horns</a:t>
            </a:r>
          </a:p>
          <a:p>
            <a:pPr lvl="1"/>
            <a:r>
              <a:rPr lang="en-US" altLang="en-US" sz="3200" dirty="0" smtClean="0">
                <a:latin typeface="Lithos Pro Regular" pitchFamily="82" charset="0"/>
              </a:rPr>
              <a:t>Horn</a:t>
            </a:r>
          </a:p>
          <a:p>
            <a:pPr lvl="2"/>
            <a:r>
              <a:rPr lang="en-US" altLang="en-US" dirty="0" smtClean="0">
                <a:latin typeface="Lithos Pro Regular" pitchFamily="82" charset="0"/>
              </a:rPr>
              <a:t>power </a:t>
            </a:r>
            <a:r>
              <a:rPr lang="en-US" altLang="en-US" dirty="0">
                <a:latin typeface="Lithos Pro Regular" pitchFamily="82" charset="0"/>
              </a:rPr>
              <a:t>(Deut. 33:17; 1 Sam. 2:10; Lk. 1:69)</a:t>
            </a:r>
          </a:p>
          <a:p>
            <a:pPr lvl="1"/>
            <a:r>
              <a:rPr lang="en-US" altLang="en-US" sz="3200" dirty="0">
                <a:latin typeface="Lithos Pro Regular" pitchFamily="82" charset="0"/>
              </a:rPr>
              <a:t>seven horns </a:t>
            </a:r>
            <a:endParaRPr lang="en-US" altLang="en-US" sz="3200" dirty="0" smtClean="0">
              <a:latin typeface="Lithos Pro Regular" pitchFamily="82" charset="0"/>
            </a:endParaRPr>
          </a:p>
          <a:p>
            <a:pPr lvl="2"/>
            <a:r>
              <a:rPr lang="en-US" altLang="en-US" dirty="0" smtClean="0">
                <a:latin typeface="Lithos Pro Regular" pitchFamily="82" charset="0"/>
              </a:rPr>
              <a:t>Intensified/complete power</a:t>
            </a:r>
            <a:endParaRPr lang="en-US" altLang="en-US" dirty="0">
              <a:latin typeface="Lithos Pro Regular" pitchFamily="82" charset="0"/>
            </a:endParaRPr>
          </a:p>
        </p:txBody>
      </p:sp>
    </p:spTree>
    <p:extLst>
      <p:ext uri="{BB962C8B-B14F-4D97-AF65-F5344CB8AC3E}">
        <p14:creationId xmlns:p14="http://schemas.microsoft.com/office/powerpoint/2010/main" val="11102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wipe(left)">
                                      <p:cBhvr>
                                        <p:cTn id="7" dur="500"/>
                                        <p:tgtEl>
                                          <p:spTgt spid="82947">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2947">
                                            <p:txEl>
                                              <p:pRg st="2" end="2"/>
                                            </p:txEl>
                                          </p:spTgt>
                                        </p:tgtEl>
                                        <p:attrNameLst>
                                          <p:attrName>style.visibility</p:attrName>
                                        </p:attrNameLst>
                                      </p:cBhvr>
                                      <p:to>
                                        <p:strVal val="visible"/>
                                      </p:to>
                                    </p:set>
                                    <p:animEffect transition="in" filter="wipe(left)">
                                      <p:cBhvr>
                                        <p:cTn id="10" dur="500"/>
                                        <p:tgtEl>
                                          <p:spTgt spid="8294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2947">
                                            <p:txEl>
                                              <p:pRg st="3" end="3"/>
                                            </p:txEl>
                                          </p:spTgt>
                                        </p:tgtEl>
                                        <p:attrNameLst>
                                          <p:attrName>style.visibility</p:attrName>
                                        </p:attrNameLst>
                                      </p:cBhvr>
                                      <p:to>
                                        <p:strVal val="visible"/>
                                      </p:to>
                                    </p:set>
                                    <p:animEffect transition="in" filter="fade">
                                      <p:cBhvr>
                                        <p:cTn id="15" dur="500"/>
                                        <p:tgtEl>
                                          <p:spTgt spid="8294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2947">
                                            <p:txEl>
                                              <p:pRg st="4" end="4"/>
                                            </p:txEl>
                                          </p:spTgt>
                                        </p:tgtEl>
                                        <p:attrNameLst>
                                          <p:attrName>style.visibility</p:attrName>
                                        </p:attrNameLst>
                                      </p:cBhvr>
                                      <p:to>
                                        <p:strVal val="visible"/>
                                      </p:to>
                                    </p:set>
                                    <p:animEffect transition="in" filter="fade">
                                      <p:cBhvr>
                                        <p:cTn id="20" dur="500"/>
                                        <p:tgtEl>
                                          <p:spTgt spid="8294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2947">
                                            <p:txEl>
                                              <p:pRg st="5" end="5"/>
                                            </p:txEl>
                                          </p:spTgt>
                                        </p:tgtEl>
                                        <p:attrNameLst>
                                          <p:attrName>style.visibility</p:attrName>
                                        </p:attrNameLst>
                                      </p:cBhvr>
                                      <p:to>
                                        <p:strVal val="visible"/>
                                      </p:to>
                                    </p:set>
                                    <p:animEffect transition="in" filter="fade">
                                      <p:cBhvr>
                                        <p:cTn id="25" dur="500"/>
                                        <p:tgtEl>
                                          <p:spTgt spid="8294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2947">
                                            <p:txEl>
                                              <p:pRg st="6" end="6"/>
                                            </p:txEl>
                                          </p:spTgt>
                                        </p:tgtEl>
                                        <p:attrNameLst>
                                          <p:attrName>style.visibility</p:attrName>
                                        </p:attrNameLst>
                                      </p:cBhvr>
                                      <p:to>
                                        <p:strVal val="visible"/>
                                      </p:to>
                                    </p:set>
                                    <p:animEffect transition="in" filter="fade">
                                      <p:cBhvr>
                                        <p:cTn id="30" dur="500"/>
                                        <p:tgtEl>
                                          <p:spTgt spid="8294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2947">
                                            <p:txEl>
                                              <p:pRg st="7" end="7"/>
                                            </p:txEl>
                                          </p:spTgt>
                                        </p:tgtEl>
                                        <p:attrNameLst>
                                          <p:attrName>style.visibility</p:attrName>
                                        </p:attrNameLst>
                                      </p:cBhvr>
                                      <p:to>
                                        <p:strVal val="visible"/>
                                      </p:to>
                                    </p:set>
                                    <p:animEffect transition="in" filter="fade">
                                      <p:cBhvr>
                                        <p:cTn id="35" dur="500"/>
                                        <p:tgtEl>
                                          <p:spTgt spid="829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thos Pro Regular" pitchFamily="82" charset="0"/>
              </a:rPr>
              <a:t>The </a:t>
            </a:r>
            <a:r>
              <a:rPr lang="en-US"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thos Pro Regular" pitchFamily="82" charset="0"/>
              </a:rPr>
              <a:t>Lion-Lamb (5:5-7)</a:t>
            </a:r>
            <a:endParaRPr lang="en-US" alt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thos Pro Regular" pitchFamily="82" charset="0"/>
            </a:endParaRPr>
          </a:p>
        </p:txBody>
      </p:sp>
      <p:sp>
        <p:nvSpPr>
          <p:cNvPr id="82947" name="Rectangle 3"/>
          <p:cNvSpPr>
            <a:spLocks noGrp="1" noChangeArrowheads="1"/>
          </p:cNvSpPr>
          <p:nvPr>
            <p:ph idx="1"/>
          </p:nvPr>
        </p:nvSpPr>
        <p:spPr>
          <a:xfrm>
            <a:off x="2438400" y="1600200"/>
            <a:ext cx="6400800" cy="4525963"/>
          </a:xfrm>
        </p:spPr>
        <p:txBody>
          <a:bodyPr/>
          <a:lstStyle/>
          <a:p>
            <a:pPr marL="0" indent="0">
              <a:buNone/>
            </a:pPr>
            <a:r>
              <a:rPr lang="en-US" altLang="en-US" sz="3600" b="1" dirty="0" smtClean="0">
                <a:latin typeface="Lithos Pro Regular" pitchFamily="82" charset="0"/>
              </a:rPr>
              <a:t>Seven </a:t>
            </a:r>
            <a:r>
              <a:rPr lang="en-US" altLang="en-US" sz="3600" b="1" dirty="0">
                <a:latin typeface="Lithos Pro Regular" pitchFamily="82" charset="0"/>
              </a:rPr>
              <a:t>eyes </a:t>
            </a:r>
            <a:r>
              <a:rPr lang="en-US" altLang="en-US" sz="3600" dirty="0">
                <a:latin typeface="Lithos Pro Regular" pitchFamily="82" charset="0"/>
              </a:rPr>
              <a:t>identified as the </a:t>
            </a:r>
            <a:r>
              <a:rPr lang="en-US" altLang="en-US" sz="3600" b="1" dirty="0">
                <a:latin typeface="Lithos Pro Regular" pitchFamily="82" charset="0"/>
              </a:rPr>
              <a:t>seven spirits </a:t>
            </a:r>
            <a:r>
              <a:rPr lang="en-US" altLang="en-US" sz="3600" dirty="0">
                <a:latin typeface="Lithos Pro Regular" pitchFamily="82" charset="0"/>
              </a:rPr>
              <a:t>of God </a:t>
            </a:r>
          </a:p>
          <a:p>
            <a:pPr lvl="1"/>
            <a:r>
              <a:rPr lang="en-US" altLang="en-US" sz="3200" dirty="0" smtClean="0">
                <a:latin typeface="Lithos Pro Regular" pitchFamily="82" charset="0"/>
              </a:rPr>
              <a:t>Holy Spirit </a:t>
            </a:r>
            <a:r>
              <a:rPr lang="en-US" altLang="en-US" sz="3200" dirty="0">
                <a:latin typeface="Lithos Pro Regular" pitchFamily="82" charset="0"/>
              </a:rPr>
              <a:t>(Is. 11:1, 2)</a:t>
            </a:r>
          </a:p>
          <a:p>
            <a:pPr lvl="1"/>
            <a:r>
              <a:rPr lang="en-US" altLang="en-US" sz="3200" dirty="0">
                <a:latin typeface="Lithos Pro Regular" pitchFamily="82" charset="0"/>
              </a:rPr>
              <a:t>“sent out into all the earth” </a:t>
            </a:r>
            <a:endParaRPr lang="en-US" altLang="en-US" sz="3200" dirty="0" smtClean="0">
              <a:latin typeface="Lithos Pro Regular" pitchFamily="82" charset="0"/>
            </a:endParaRPr>
          </a:p>
          <a:p>
            <a:pPr lvl="2"/>
            <a:r>
              <a:rPr lang="en-US" altLang="en-US" dirty="0" smtClean="0">
                <a:latin typeface="Lithos Pro Regular" pitchFamily="82" charset="0"/>
              </a:rPr>
              <a:t>Like the gospel </a:t>
            </a:r>
            <a:r>
              <a:rPr lang="en-US" altLang="en-US" dirty="0">
                <a:latin typeface="Lithos Pro Regular" pitchFamily="82" charset="0"/>
              </a:rPr>
              <a:t>(Mk. 16:15; Col. 1:23)</a:t>
            </a:r>
          </a:p>
        </p:txBody>
      </p:sp>
    </p:spTree>
    <p:extLst>
      <p:ext uri="{BB962C8B-B14F-4D97-AF65-F5344CB8AC3E}">
        <p14:creationId xmlns:p14="http://schemas.microsoft.com/office/powerpoint/2010/main" val="309530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animEffect transition="in" filter="wipe(left)">
                                      <p:cBhvr>
                                        <p:cTn id="7" dur="500"/>
                                        <p:tgtEl>
                                          <p:spTgt spid="82947">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2947">
                                            <p:txEl>
                                              <p:pRg st="3" end="3"/>
                                            </p:txEl>
                                          </p:spTgt>
                                        </p:tgtEl>
                                        <p:attrNameLst>
                                          <p:attrName>style.visibility</p:attrName>
                                        </p:attrNameLst>
                                      </p:cBhvr>
                                      <p:to>
                                        <p:strVal val="visible"/>
                                      </p:to>
                                    </p:set>
                                    <p:animEffect transition="in" filter="wipe(left)">
                                      <p:cBhvr>
                                        <p:cTn id="10" dur="500"/>
                                        <p:tgtEl>
                                          <p:spTgt spid="829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thos Pro Regular" pitchFamily="82" charset="0"/>
              </a:rPr>
              <a:t>The Lion-Lamb (5:5-7)</a:t>
            </a:r>
          </a:p>
        </p:txBody>
      </p:sp>
      <p:sp>
        <p:nvSpPr>
          <p:cNvPr id="83971" name="Rectangle 3"/>
          <p:cNvSpPr>
            <a:spLocks noGrp="1" noChangeArrowheads="1"/>
          </p:cNvSpPr>
          <p:nvPr>
            <p:ph idx="1"/>
          </p:nvPr>
        </p:nvSpPr>
        <p:spPr>
          <a:xfrm>
            <a:off x="2286000" y="1600200"/>
            <a:ext cx="6324600" cy="5257800"/>
          </a:xfrm>
        </p:spPr>
        <p:txBody>
          <a:bodyPr>
            <a:normAutofit/>
          </a:bodyPr>
          <a:lstStyle/>
          <a:p>
            <a:r>
              <a:rPr lang="en-US" altLang="en-US" b="1" dirty="0" smtClean="0">
                <a:latin typeface="Lithos Pro Regular" pitchFamily="82" charset="0"/>
              </a:rPr>
              <a:t>Took the scroll (5:7)</a:t>
            </a:r>
            <a:endParaRPr lang="en-US" altLang="en-US" b="1" dirty="0">
              <a:latin typeface="Lithos Pro Regular" pitchFamily="82" charset="0"/>
            </a:endParaRPr>
          </a:p>
          <a:p>
            <a:pPr lvl="1"/>
            <a:r>
              <a:rPr lang="en-US" altLang="en-US" dirty="0" smtClean="0">
                <a:latin typeface="Lithos Pro Regular" pitchFamily="82" charset="0"/>
              </a:rPr>
              <a:t>two </a:t>
            </a:r>
            <a:r>
              <a:rPr lang="en-US" altLang="en-US" dirty="0">
                <a:latin typeface="Lithos Pro Regular" pitchFamily="82" charset="0"/>
              </a:rPr>
              <a:t>distinct </a:t>
            </a:r>
            <a:r>
              <a:rPr lang="en-US" altLang="en-US" dirty="0" smtClean="0">
                <a:latin typeface="Lithos Pro Regular" pitchFamily="82" charset="0"/>
              </a:rPr>
              <a:t>persons!</a:t>
            </a:r>
            <a:endParaRPr lang="en-US" altLang="en-US" dirty="0">
              <a:latin typeface="Lithos Pro Regular" pitchFamily="82" charset="0"/>
            </a:endParaRPr>
          </a:p>
          <a:p>
            <a:pPr lvl="1"/>
            <a:r>
              <a:rPr lang="en-US" altLang="en-US" dirty="0">
                <a:latin typeface="Lithos Pro Regular" pitchFamily="82" charset="0"/>
              </a:rPr>
              <a:t>only </a:t>
            </a:r>
            <a:r>
              <a:rPr lang="en-US" altLang="en-US" dirty="0" smtClean="0">
                <a:latin typeface="Lithos Pro Regular" pitchFamily="82" charset="0"/>
              </a:rPr>
              <a:t>Lamb was </a:t>
            </a:r>
            <a:r>
              <a:rPr lang="en-US" altLang="en-US" dirty="0">
                <a:latin typeface="Lithos Pro Regular" pitchFamily="82" charset="0"/>
              </a:rPr>
              <a:t>able to approach and take scroll (1 Tim. 2:5, 6)</a:t>
            </a:r>
          </a:p>
          <a:p>
            <a:pPr lvl="1"/>
            <a:r>
              <a:rPr lang="en-US" altLang="en-US" dirty="0" smtClean="0">
                <a:latin typeface="Lithos Pro Regular" pitchFamily="82" charset="0"/>
              </a:rPr>
              <a:t>Fits His role as the executive</a:t>
            </a:r>
          </a:p>
          <a:p>
            <a:pPr lvl="2"/>
            <a:r>
              <a:rPr lang="en-US" altLang="en-US" b="1" i="1" dirty="0" smtClean="0">
                <a:solidFill>
                  <a:srgbClr val="C00000"/>
                </a:solidFill>
                <a:latin typeface="Lithos Pro Regular" pitchFamily="82" charset="0"/>
              </a:rPr>
              <a:t>“</a:t>
            </a:r>
            <a:r>
              <a:rPr lang="en-US" altLang="en-US" b="1" i="1" dirty="0">
                <a:solidFill>
                  <a:srgbClr val="C00000"/>
                </a:solidFill>
                <a:latin typeface="Lithos Pro Regular" pitchFamily="82" charset="0"/>
              </a:rPr>
              <a:t>For I have come down from heaven, not to do My own will, but the will of Him who sent Me”</a:t>
            </a:r>
            <a:r>
              <a:rPr lang="en-US" altLang="en-US" dirty="0">
                <a:solidFill>
                  <a:srgbClr val="C00000"/>
                </a:solidFill>
                <a:latin typeface="Lithos Pro Regular" pitchFamily="82" charset="0"/>
              </a:rPr>
              <a:t> </a:t>
            </a:r>
            <a:r>
              <a:rPr lang="en-US" altLang="en-US" dirty="0" smtClean="0">
                <a:latin typeface="Lithos Pro Regular" pitchFamily="82" charset="0"/>
              </a:rPr>
              <a:t>(</a:t>
            </a:r>
            <a:r>
              <a:rPr lang="en-US" altLang="en-US" dirty="0">
                <a:latin typeface="Lithos Pro Regular" pitchFamily="82" charset="0"/>
              </a:rPr>
              <a:t>Jn. 6:38)</a:t>
            </a:r>
          </a:p>
        </p:txBody>
      </p:sp>
    </p:spTree>
    <p:extLst>
      <p:ext uri="{BB962C8B-B14F-4D97-AF65-F5344CB8AC3E}">
        <p14:creationId xmlns:p14="http://schemas.microsoft.com/office/powerpoint/2010/main" val="1894860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971">
                                            <p:txEl>
                                              <p:pRg st="2" end="2"/>
                                            </p:txEl>
                                          </p:spTgt>
                                        </p:tgtEl>
                                        <p:attrNameLst>
                                          <p:attrName>style.visibility</p:attrName>
                                        </p:attrNameLst>
                                      </p:cBhvr>
                                      <p:to>
                                        <p:strVal val="visible"/>
                                      </p:to>
                                    </p:set>
                                    <p:animEffect transition="in" filter="wipe(left)">
                                      <p:cBhvr>
                                        <p:cTn id="7" dur="500"/>
                                        <p:tgtEl>
                                          <p:spTgt spid="839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3971">
                                            <p:txEl>
                                              <p:pRg st="3" end="3"/>
                                            </p:txEl>
                                          </p:spTgt>
                                        </p:tgtEl>
                                        <p:attrNameLst>
                                          <p:attrName>style.visibility</p:attrName>
                                        </p:attrNameLst>
                                      </p:cBhvr>
                                      <p:to>
                                        <p:strVal val="visible"/>
                                      </p:to>
                                    </p:set>
                                    <p:animEffect transition="in" filter="wipe(left)">
                                      <p:cBhvr>
                                        <p:cTn id="12" dur="500"/>
                                        <p:tgtEl>
                                          <p:spTgt spid="8397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3971">
                                            <p:txEl>
                                              <p:pRg st="4" end="4"/>
                                            </p:txEl>
                                          </p:spTgt>
                                        </p:tgtEl>
                                        <p:attrNameLst>
                                          <p:attrName>style.visibility</p:attrName>
                                        </p:attrNameLst>
                                      </p:cBhvr>
                                      <p:to>
                                        <p:strVal val="visible"/>
                                      </p:to>
                                    </p:set>
                                    <p:animEffect transition="in" filter="wipe(left)">
                                      <p:cBhvr>
                                        <p:cTn id="17" dur="5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ctrTitle"/>
          </p:nvPr>
        </p:nvSpPr>
        <p:spPr/>
        <p:txBody>
          <a:bodyPr>
            <a:normAutofit fontScale="90000"/>
          </a:bodyPr>
          <a:lstStyle/>
          <a:p>
            <a:r>
              <a:rPr lang="en-US" altLang="en-US" dirty="0"/>
              <a:t>The New Song of Redemption</a:t>
            </a:r>
          </a:p>
        </p:txBody>
      </p:sp>
      <p:sp>
        <p:nvSpPr>
          <p:cNvPr id="86021" name="Rectangle 5"/>
          <p:cNvSpPr>
            <a:spLocks noGrp="1" noChangeArrowheads="1"/>
          </p:cNvSpPr>
          <p:nvPr>
            <p:ph type="subTitle" idx="1"/>
          </p:nvPr>
        </p:nvSpPr>
        <p:spPr/>
        <p:txBody>
          <a:bodyPr/>
          <a:lstStyle/>
          <a:p>
            <a:r>
              <a:rPr lang="en-US" altLang="en-US" dirty="0"/>
              <a:t>Revelation 5:8-10</a:t>
            </a:r>
          </a:p>
        </p:txBody>
      </p:sp>
    </p:spTree>
    <p:extLst>
      <p:ext uri="{BB962C8B-B14F-4D97-AF65-F5344CB8AC3E}">
        <p14:creationId xmlns:p14="http://schemas.microsoft.com/office/powerpoint/2010/main" val="252485139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r>
              <a:rPr lang="en-US" altLang="en-US"/>
              <a:t>The New Song (5:8-10)</a:t>
            </a:r>
          </a:p>
        </p:txBody>
      </p:sp>
      <p:sp>
        <p:nvSpPr>
          <p:cNvPr id="89091" name="Rectangle 3"/>
          <p:cNvSpPr>
            <a:spLocks noGrp="1" noChangeArrowheads="1"/>
          </p:cNvSpPr>
          <p:nvPr>
            <p:ph type="body" idx="1"/>
          </p:nvPr>
        </p:nvSpPr>
        <p:spPr/>
        <p:txBody>
          <a:bodyPr>
            <a:normAutofit/>
          </a:bodyPr>
          <a:lstStyle/>
          <a:p>
            <a:r>
              <a:rPr lang="en-US" altLang="en-US" sz="3600" dirty="0" smtClean="0"/>
              <a:t>Falling Down:  the response!</a:t>
            </a:r>
          </a:p>
          <a:p>
            <a:r>
              <a:rPr lang="en-US" altLang="en-US" sz="3600" dirty="0" smtClean="0"/>
              <a:t>harp </a:t>
            </a:r>
            <a:r>
              <a:rPr lang="en-US" altLang="en-US" sz="3600" dirty="0"/>
              <a:t>and golden bowls</a:t>
            </a:r>
          </a:p>
          <a:p>
            <a:pPr lvl="1"/>
            <a:r>
              <a:rPr lang="en-US" altLang="en-US" sz="3200" dirty="0"/>
              <a:t>heaven is real, </a:t>
            </a:r>
            <a:r>
              <a:rPr lang="en-US" altLang="en-US" sz="3200" b="1" dirty="0"/>
              <a:t>but</a:t>
            </a:r>
            <a:r>
              <a:rPr lang="en-US" altLang="en-US" sz="3200" dirty="0"/>
              <a:t> not </a:t>
            </a:r>
            <a:r>
              <a:rPr lang="en-US" altLang="en-US" sz="3200" dirty="0" smtClean="0"/>
              <a:t>material (1 </a:t>
            </a:r>
            <a:r>
              <a:rPr lang="en-US" altLang="en-US" sz="3200" dirty="0"/>
              <a:t>Cor. 15:50)</a:t>
            </a:r>
          </a:p>
          <a:p>
            <a:pPr lvl="1"/>
            <a:r>
              <a:rPr lang="en-US" altLang="en-US" sz="3200" dirty="0"/>
              <a:t>these represent the prayers of the saints</a:t>
            </a:r>
          </a:p>
        </p:txBody>
      </p:sp>
    </p:spTree>
    <p:extLst>
      <p:ext uri="{BB962C8B-B14F-4D97-AF65-F5344CB8AC3E}">
        <p14:creationId xmlns:p14="http://schemas.microsoft.com/office/powerpoint/2010/main" val="2874020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1">
                                            <p:txEl>
                                              <p:pRg st="1" end="1"/>
                                            </p:txEl>
                                          </p:spTgt>
                                        </p:tgtEl>
                                        <p:attrNameLst>
                                          <p:attrName>style.visibility</p:attrName>
                                        </p:attrNameLst>
                                      </p:cBhvr>
                                      <p:to>
                                        <p:strVal val="visible"/>
                                      </p:to>
                                    </p:set>
                                    <p:animEffect transition="in" filter="fade">
                                      <p:cBhvr>
                                        <p:cTn id="7" dur="500"/>
                                        <p:tgtEl>
                                          <p:spTgt spid="8909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9091">
                                            <p:txEl>
                                              <p:pRg st="2" end="2"/>
                                            </p:txEl>
                                          </p:spTgt>
                                        </p:tgtEl>
                                        <p:attrNameLst>
                                          <p:attrName>style.visibility</p:attrName>
                                        </p:attrNameLst>
                                      </p:cBhvr>
                                      <p:to>
                                        <p:strVal val="visible"/>
                                      </p:to>
                                    </p:set>
                                    <p:animEffect transition="in" filter="fade">
                                      <p:cBhvr>
                                        <p:cTn id="10" dur="500"/>
                                        <p:tgtEl>
                                          <p:spTgt spid="8909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9091">
                                            <p:txEl>
                                              <p:pRg st="3" end="3"/>
                                            </p:txEl>
                                          </p:spTgt>
                                        </p:tgtEl>
                                        <p:attrNameLst>
                                          <p:attrName>style.visibility</p:attrName>
                                        </p:attrNameLst>
                                      </p:cBhvr>
                                      <p:to>
                                        <p:strVal val="visible"/>
                                      </p:to>
                                    </p:set>
                                    <p:animEffect transition="in" filter="fade">
                                      <p:cBhvr>
                                        <p:cTn id="13" dur="500"/>
                                        <p:tgtEl>
                                          <p:spTgt spid="89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28601" y="-76200"/>
            <a:ext cx="8153400" cy="1412875"/>
          </a:xfrm>
        </p:spPr>
        <p:txBody>
          <a:bodyPr>
            <a:normAutofit fontScale="90000"/>
          </a:bodyPr>
          <a:lstStyle/>
          <a:p>
            <a:r>
              <a:rPr lang="en-US" altLang="en-US" sz="4400" dirty="0">
                <a:effectLst>
                  <a:outerShdw blurRad="38100" dist="38100" dir="2700000" algn="tl">
                    <a:srgbClr val="000000">
                      <a:alpha val="43137"/>
                    </a:srgbClr>
                  </a:outerShdw>
                </a:effectLst>
                <a:latin typeface="Bell Gothic Std Light" pitchFamily="34" charset="0"/>
              </a:rPr>
              <a:t>proof for instrumental </a:t>
            </a:r>
            <a:r>
              <a:rPr lang="en-US" altLang="en-US" sz="4400" dirty="0" smtClean="0">
                <a:effectLst>
                  <a:outerShdw blurRad="38100" dist="38100" dir="2700000" algn="tl">
                    <a:srgbClr val="000000">
                      <a:alpha val="43137"/>
                    </a:srgbClr>
                  </a:outerShdw>
                </a:effectLst>
                <a:latin typeface="Bell Gothic Std Light" pitchFamily="34" charset="0"/>
              </a:rPr>
              <a:t>music in the </a:t>
            </a:r>
            <a:r>
              <a:rPr lang="en-US" altLang="en-US" sz="4400" dirty="0">
                <a:effectLst>
                  <a:outerShdw blurRad="38100" dist="38100" dir="2700000" algn="tl">
                    <a:srgbClr val="000000">
                      <a:alpha val="43137"/>
                    </a:srgbClr>
                  </a:outerShdw>
                </a:effectLst>
                <a:latin typeface="Bell Gothic Std Light" pitchFamily="34" charset="0"/>
              </a:rPr>
              <a:t>church?</a:t>
            </a:r>
          </a:p>
        </p:txBody>
      </p:sp>
      <p:sp>
        <p:nvSpPr>
          <p:cNvPr id="90115" name="Rectangle 3"/>
          <p:cNvSpPr>
            <a:spLocks noGrp="1" noChangeArrowheads="1"/>
          </p:cNvSpPr>
          <p:nvPr>
            <p:ph type="body" idx="1"/>
          </p:nvPr>
        </p:nvSpPr>
        <p:spPr>
          <a:xfrm>
            <a:off x="762000" y="1600200"/>
            <a:ext cx="7924800" cy="5257800"/>
          </a:xfrm>
        </p:spPr>
        <p:txBody>
          <a:bodyPr>
            <a:normAutofit/>
          </a:bodyPr>
          <a:lstStyle/>
          <a:p>
            <a:pPr marL="0" indent="0">
              <a:buNone/>
            </a:pPr>
            <a:r>
              <a:rPr lang="en-US" altLang="en-US" sz="3600" spc="-150" dirty="0"/>
              <a:t>taking something figurative </a:t>
            </a:r>
            <a:r>
              <a:rPr lang="en-US" altLang="en-US" sz="3600" spc="-150" dirty="0" smtClean="0"/>
              <a:t> </a:t>
            </a:r>
            <a:r>
              <a:rPr lang="en-US" altLang="en-US" sz="3600" spc="-150" dirty="0"/>
              <a:t>to implement </a:t>
            </a:r>
            <a:r>
              <a:rPr lang="en-US" altLang="en-US" sz="3600" spc="-150" dirty="0" smtClean="0"/>
              <a:t>it materialistically</a:t>
            </a:r>
            <a:endParaRPr lang="en-US" altLang="en-US" sz="3600" spc="-150" dirty="0"/>
          </a:p>
          <a:p>
            <a:pPr lvl="1"/>
            <a:r>
              <a:rPr lang="en-US" altLang="en-US" sz="3200" dirty="0"/>
              <a:t>if one can do it with </a:t>
            </a:r>
            <a:r>
              <a:rPr lang="en-US" altLang="en-US" sz="3200" i="1" dirty="0"/>
              <a:t>harps</a:t>
            </a:r>
            <a:r>
              <a:rPr lang="en-US" altLang="en-US" sz="3200" dirty="0"/>
              <a:t>, then why not </a:t>
            </a:r>
            <a:r>
              <a:rPr lang="en-US" altLang="en-US" sz="3200" i="1" dirty="0"/>
              <a:t>incense</a:t>
            </a:r>
            <a:r>
              <a:rPr lang="en-US" altLang="en-US" sz="3200" dirty="0"/>
              <a:t>?</a:t>
            </a:r>
          </a:p>
          <a:p>
            <a:pPr lvl="1"/>
            <a:r>
              <a:rPr lang="en-US" altLang="en-US" sz="3200" dirty="0"/>
              <a:t>why not insist and implement the decorum for elders (4:4)</a:t>
            </a:r>
          </a:p>
          <a:p>
            <a:pPr lvl="1"/>
            <a:r>
              <a:rPr lang="en-US" altLang="en-US" sz="3200" dirty="0"/>
              <a:t>why not give the elders “thrones” to sit on in the church?</a:t>
            </a:r>
          </a:p>
        </p:txBody>
      </p:sp>
    </p:spTree>
    <p:extLst>
      <p:ext uri="{BB962C8B-B14F-4D97-AF65-F5344CB8AC3E}">
        <p14:creationId xmlns:p14="http://schemas.microsoft.com/office/powerpoint/2010/main" val="2436049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1000">
                                          <p:stCondLst>
                                            <p:cond delay="0"/>
                                          </p:stCondLst>
                                        </p:cTn>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fade">
                                      <p:cBhvr>
                                        <p:cTn id="12" dur="1000">
                                          <p:stCondLst>
                                            <p:cond delay="0"/>
                                          </p:stCondLst>
                                        </p:cTn>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fade">
                                      <p:cBhvr>
                                        <p:cTn id="17" dur="1000">
                                          <p:stCondLst>
                                            <p:cond delay="0"/>
                                          </p:stCondLst>
                                        </p:cTn>
                                        <p:tgtEl>
                                          <p:spTgt spid="90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fade">
                                      <p:cBhvr>
                                        <p:cTn id="22" dur="1000">
                                          <p:stCondLst>
                                            <p:cond delay="0"/>
                                          </p:stCondLst>
                                        </p:cTn>
                                        <p:tgtEl>
                                          <p:spTgt spid="90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762000" y="1600200"/>
            <a:ext cx="7924800" cy="5257800"/>
          </a:xfrm>
        </p:spPr>
        <p:txBody>
          <a:bodyPr>
            <a:normAutofit fontScale="92500" lnSpcReduction="10000"/>
          </a:bodyPr>
          <a:lstStyle/>
          <a:p>
            <a:pPr marL="0" indent="0">
              <a:lnSpc>
                <a:spcPct val="90000"/>
              </a:lnSpc>
              <a:buNone/>
            </a:pPr>
            <a:r>
              <a:rPr lang="en-US" altLang="en-US" sz="3600" dirty="0"/>
              <a:t>what is in heaven is in church?</a:t>
            </a:r>
          </a:p>
          <a:p>
            <a:pPr lvl="1">
              <a:lnSpc>
                <a:spcPct val="90000"/>
              </a:lnSpc>
            </a:pPr>
            <a:r>
              <a:rPr lang="en-US" altLang="en-US" sz="3200" dirty="0"/>
              <a:t>angels are in heaven, but are they in the blood-built church on earth (Heb. 2:16)?</a:t>
            </a:r>
          </a:p>
          <a:p>
            <a:pPr lvl="1">
              <a:lnSpc>
                <a:spcPct val="90000"/>
              </a:lnSpc>
            </a:pPr>
            <a:r>
              <a:rPr lang="en-US" altLang="en-US" sz="3200" dirty="0"/>
              <a:t>“sight” is in heaven, “faith” is in the church on </a:t>
            </a:r>
            <a:r>
              <a:rPr lang="en-US" altLang="en-US" sz="3200" dirty="0" smtClean="0"/>
              <a:t>earth (2 Cor. 5:7; 1 Jn. 3:2)</a:t>
            </a:r>
            <a:endParaRPr lang="en-US" altLang="en-US" sz="3200" dirty="0"/>
          </a:p>
          <a:p>
            <a:pPr lvl="1">
              <a:lnSpc>
                <a:spcPct val="90000"/>
              </a:lnSpc>
            </a:pPr>
            <a:r>
              <a:rPr lang="en-US" altLang="en-US" sz="3200" dirty="0"/>
              <a:t>Abraham, Isaac, Jacob </a:t>
            </a:r>
            <a:r>
              <a:rPr lang="en-US" altLang="en-US" sz="3200" dirty="0" smtClean="0"/>
              <a:t>will be in heaven</a:t>
            </a:r>
            <a:r>
              <a:rPr lang="en-US" altLang="en-US" sz="3200" dirty="0"/>
              <a:t>, but were not in the church (Lk. 13:23-28)</a:t>
            </a:r>
          </a:p>
          <a:p>
            <a:pPr lvl="1">
              <a:lnSpc>
                <a:spcPct val="90000"/>
              </a:lnSpc>
            </a:pPr>
            <a:r>
              <a:rPr lang="en-US" altLang="en-US" sz="3200" dirty="0"/>
              <a:t>Lord’s Supper in church, but not in heaven (1 Cor. 11:26)</a:t>
            </a:r>
          </a:p>
        </p:txBody>
      </p:sp>
      <p:sp>
        <p:nvSpPr>
          <p:cNvPr id="7" name="Rectangle 2"/>
          <p:cNvSpPr>
            <a:spLocks noGrp="1" noChangeArrowheads="1"/>
          </p:cNvSpPr>
          <p:nvPr>
            <p:ph type="title"/>
          </p:nvPr>
        </p:nvSpPr>
        <p:spPr>
          <a:xfrm>
            <a:off x="228601" y="-76200"/>
            <a:ext cx="8153400" cy="1412875"/>
          </a:xfrm>
        </p:spPr>
        <p:txBody>
          <a:bodyPr>
            <a:normAutofit fontScale="90000"/>
          </a:bodyPr>
          <a:lstStyle/>
          <a:p>
            <a:r>
              <a:rPr lang="en-US" altLang="en-US" sz="4400" dirty="0">
                <a:effectLst>
                  <a:outerShdw blurRad="38100" dist="38100" dir="2700000" algn="tl">
                    <a:srgbClr val="000000">
                      <a:alpha val="43137"/>
                    </a:srgbClr>
                  </a:outerShdw>
                </a:effectLst>
                <a:latin typeface="Bell Gothic Std Light" pitchFamily="34" charset="0"/>
              </a:rPr>
              <a:t>proof for instrumental </a:t>
            </a:r>
            <a:r>
              <a:rPr lang="en-US" altLang="en-US" sz="4400" dirty="0" smtClean="0">
                <a:effectLst>
                  <a:outerShdw blurRad="38100" dist="38100" dir="2700000" algn="tl">
                    <a:srgbClr val="000000">
                      <a:alpha val="43137"/>
                    </a:srgbClr>
                  </a:outerShdw>
                </a:effectLst>
                <a:latin typeface="Bell Gothic Std Light" pitchFamily="34" charset="0"/>
              </a:rPr>
              <a:t>music in the </a:t>
            </a:r>
            <a:r>
              <a:rPr lang="en-US" altLang="en-US" sz="4400" dirty="0">
                <a:effectLst>
                  <a:outerShdw blurRad="38100" dist="38100" dir="2700000" algn="tl">
                    <a:srgbClr val="000000">
                      <a:alpha val="43137"/>
                    </a:srgbClr>
                  </a:outerShdw>
                </a:effectLst>
                <a:latin typeface="Bell Gothic Std Light" pitchFamily="34" charset="0"/>
              </a:rPr>
              <a:t>church?</a:t>
            </a:r>
          </a:p>
        </p:txBody>
      </p:sp>
    </p:spTree>
    <p:extLst>
      <p:ext uri="{BB962C8B-B14F-4D97-AF65-F5344CB8AC3E}">
        <p14:creationId xmlns:p14="http://schemas.microsoft.com/office/powerpoint/2010/main" val="1331654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animEffect transition="in" filter="fade">
                                      <p:cBhvr>
                                        <p:cTn id="7" dur="1000"/>
                                        <p:tgtEl>
                                          <p:spTgt spid="91139">
                                            <p:txEl>
                                              <p:pRg st="1" end="1"/>
                                            </p:txEl>
                                          </p:spTgt>
                                        </p:tgtEl>
                                      </p:cBhvr>
                                    </p:animEffect>
                                    <p:anim calcmode="lin" valueType="num">
                                      <p:cBhvr>
                                        <p:cTn id="8" dur="10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11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1139">
                                            <p:txEl>
                                              <p:pRg st="2" end="2"/>
                                            </p:txEl>
                                          </p:spTgt>
                                        </p:tgtEl>
                                        <p:attrNameLst>
                                          <p:attrName>style.visibility</p:attrName>
                                        </p:attrNameLst>
                                      </p:cBhvr>
                                      <p:to>
                                        <p:strVal val="visible"/>
                                      </p:to>
                                    </p:set>
                                    <p:animEffect transition="in" filter="fade">
                                      <p:cBhvr>
                                        <p:cTn id="14" dur="1000"/>
                                        <p:tgtEl>
                                          <p:spTgt spid="91139">
                                            <p:txEl>
                                              <p:pRg st="2" end="2"/>
                                            </p:txEl>
                                          </p:spTgt>
                                        </p:tgtEl>
                                      </p:cBhvr>
                                    </p:animEffect>
                                    <p:anim calcmode="lin" valueType="num">
                                      <p:cBhvr>
                                        <p:cTn id="15" dur="10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11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1139">
                                            <p:txEl>
                                              <p:pRg st="3" end="3"/>
                                            </p:txEl>
                                          </p:spTgt>
                                        </p:tgtEl>
                                        <p:attrNameLst>
                                          <p:attrName>style.visibility</p:attrName>
                                        </p:attrNameLst>
                                      </p:cBhvr>
                                      <p:to>
                                        <p:strVal val="visible"/>
                                      </p:to>
                                    </p:set>
                                    <p:animEffect transition="in" filter="fade">
                                      <p:cBhvr>
                                        <p:cTn id="21" dur="1000"/>
                                        <p:tgtEl>
                                          <p:spTgt spid="91139">
                                            <p:txEl>
                                              <p:pRg st="3" end="3"/>
                                            </p:txEl>
                                          </p:spTgt>
                                        </p:tgtEl>
                                      </p:cBhvr>
                                    </p:animEffect>
                                    <p:anim calcmode="lin" valueType="num">
                                      <p:cBhvr>
                                        <p:cTn id="22" dur="10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11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1139">
                                            <p:txEl>
                                              <p:pRg st="4" end="4"/>
                                            </p:txEl>
                                          </p:spTgt>
                                        </p:tgtEl>
                                        <p:attrNameLst>
                                          <p:attrName>style.visibility</p:attrName>
                                        </p:attrNameLst>
                                      </p:cBhvr>
                                      <p:to>
                                        <p:strVal val="visible"/>
                                      </p:to>
                                    </p:set>
                                    <p:animEffect transition="in" filter="fade">
                                      <p:cBhvr>
                                        <p:cTn id="28" dur="1000"/>
                                        <p:tgtEl>
                                          <p:spTgt spid="91139">
                                            <p:txEl>
                                              <p:pRg st="4" end="4"/>
                                            </p:txEl>
                                          </p:spTgt>
                                        </p:tgtEl>
                                      </p:cBhvr>
                                    </p:animEffect>
                                    <p:anim calcmode="lin" valueType="num">
                                      <p:cBhvr>
                                        <p:cTn id="29" dur="1000" fill="hold"/>
                                        <p:tgtEl>
                                          <p:spTgt spid="9113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11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sp>
        <p:nvSpPr>
          <p:cNvPr id="92169" name="Rectangle 9"/>
          <p:cNvSpPr>
            <a:spLocks noGrp="1" noChangeArrowheads="1"/>
          </p:cNvSpPr>
          <p:nvPr>
            <p:ph type="title"/>
          </p:nvPr>
        </p:nvSpPr>
        <p:spPr/>
        <p:txBody>
          <a:bodyPr/>
          <a:lstStyle/>
          <a:p>
            <a:r>
              <a:rPr lang="en-US" altLang="en-US" sz="5400" dirty="0">
                <a:solidFill>
                  <a:schemeClr val="tx2">
                    <a:lumMod val="75000"/>
                  </a:schemeClr>
                </a:solidFill>
              </a:rPr>
              <a:t>Music In Worship</a:t>
            </a:r>
          </a:p>
        </p:txBody>
      </p:sp>
      <p:sp>
        <p:nvSpPr>
          <p:cNvPr id="92170" name="Text Box 10"/>
          <p:cNvSpPr txBox="1">
            <a:spLocks noChangeArrowheads="1"/>
          </p:cNvSpPr>
          <p:nvPr/>
        </p:nvSpPr>
        <p:spPr bwMode="auto">
          <a:xfrm>
            <a:off x="762000" y="1768475"/>
            <a:ext cx="7848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t>If we want to know anything about what the church on earth is to do, then we need to look at what God commands the church on earth to </a:t>
            </a:r>
            <a:r>
              <a:rPr lang="en-US" altLang="en-US" sz="3200" dirty="0" smtClean="0"/>
              <a:t>do</a:t>
            </a:r>
          </a:p>
          <a:p>
            <a:endParaRPr lang="en-US" altLang="en-US" sz="3200" dirty="0"/>
          </a:p>
          <a:p>
            <a:endParaRPr lang="en-US" altLang="en-US" sz="3200" dirty="0"/>
          </a:p>
          <a:p>
            <a:r>
              <a:rPr lang="en-US" altLang="en-US" sz="3200" i="1" dirty="0">
                <a:solidFill>
                  <a:schemeClr val="tx2">
                    <a:lumMod val="75000"/>
                  </a:schemeClr>
                </a:solidFill>
              </a:rPr>
              <a:t>“speaking to one another in psalms and hymns and spiritual songs, singing and making melody in your heart to the Lord”</a:t>
            </a:r>
            <a:r>
              <a:rPr lang="en-US" altLang="en-US" sz="3200" dirty="0">
                <a:solidFill>
                  <a:schemeClr val="tx2">
                    <a:lumMod val="75000"/>
                  </a:schemeClr>
                </a:solidFill>
              </a:rPr>
              <a:t> (Eph. 5:19)</a:t>
            </a:r>
          </a:p>
        </p:txBody>
      </p:sp>
      <p:grpSp>
        <p:nvGrpSpPr>
          <p:cNvPr id="92173" name="Group 13"/>
          <p:cNvGrpSpPr>
            <a:grpSpLocks/>
          </p:cNvGrpSpPr>
          <p:nvPr/>
        </p:nvGrpSpPr>
        <p:grpSpPr bwMode="auto">
          <a:xfrm>
            <a:off x="762001" y="4724400"/>
            <a:ext cx="6019800" cy="1022350"/>
            <a:chOff x="480" y="2976"/>
            <a:chExt cx="3792" cy="644"/>
          </a:xfrm>
        </p:grpSpPr>
        <p:sp>
          <p:nvSpPr>
            <p:cNvPr id="92171" name="Oval 11"/>
            <p:cNvSpPr>
              <a:spLocks noChangeArrowheads="1"/>
            </p:cNvSpPr>
            <p:nvPr/>
          </p:nvSpPr>
          <p:spPr bwMode="auto">
            <a:xfrm>
              <a:off x="480" y="2976"/>
              <a:ext cx="1195" cy="386"/>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2" name="Oval 12"/>
            <p:cNvSpPr>
              <a:spLocks noChangeArrowheads="1"/>
            </p:cNvSpPr>
            <p:nvPr/>
          </p:nvSpPr>
          <p:spPr bwMode="auto">
            <a:xfrm>
              <a:off x="3216" y="3332"/>
              <a:ext cx="1056" cy="288"/>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174" name="Rectangle 14"/>
          <p:cNvSpPr>
            <a:spLocks noChangeArrowheads="1"/>
          </p:cNvSpPr>
          <p:nvPr/>
        </p:nvSpPr>
        <p:spPr bwMode="auto">
          <a:xfrm>
            <a:off x="3429000" y="5778500"/>
            <a:ext cx="4419600" cy="457200"/>
          </a:xfrm>
          <a:prstGeom prst="rect">
            <a:avLst/>
          </a:prstGeom>
          <a:noFill/>
          <a:ln w="317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70048321"/>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2173"/>
                                        </p:tgtEl>
                                        <p:attrNameLst>
                                          <p:attrName>style.visibility</p:attrName>
                                        </p:attrNameLst>
                                      </p:cBhvr>
                                      <p:to>
                                        <p:strVal val="visible"/>
                                      </p:to>
                                    </p:set>
                                    <p:anim calcmode="lin" valueType="num">
                                      <p:cBhvr>
                                        <p:cTn id="7" dur="500" fill="hold"/>
                                        <p:tgtEl>
                                          <p:spTgt spid="92173"/>
                                        </p:tgtEl>
                                        <p:attrNameLst>
                                          <p:attrName>ppt_w</p:attrName>
                                        </p:attrNameLst>
                                      </p:cBhvr>
                                      <p:tavLst>
                                        <p:tav tm="0">
                                          <p:val>
                                            <p:fltVal val="0"/>
                                          </p:val>
                                        </p:tav>
                                        <p:tav tm="100000">
                                          <p:val>
                                            <p:strVal val="#ppt_w"/>
                                          </p:val>
                                        </p:tav>
                                      </p:tavLst>
                                    </p:anim>
                                    <p:anim calcmode="lin" valueType="num">
                                      <p:cBhvr>
                                        <p:cTn id="8" dur="500" fill="hold"/>
                                        <p:tgtEl>
                                          <p:spTgt spid="9217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xit" presetSubtype="0" fill="hold" nodeType="clickEffect">
                                  <p:stCondLst>
                                    <p:cond delay="0"/>
                                  </p:stCondLst>
                                  <p:childTnLst>
                                    <p:anim calcmode="lin" valueType="num">
                                      <p:cBhvr>
                                        <p:cTn id="12" dur="1000"/>
                                        <p:tgtEl>
                                          <p:spTgt spid="92173"/>
                                        </p:tgtEl>
                                        <p:attrNameLst>
                                          <p:attrName>ppt_w</p:attrName>
                                        </p:attrNameLst>
                                      </p:cBhvr>
                                      <p:tavLst>
                                        <p:tav tm="0">
                                          <p:val>
                                            <p:strVal val="ppt_w"/>
                                          </p:val>
                                        </p:tav>
                                        <p:tav tm="100000">
                                          <p:val>
                                            <p:strVal val="ppt_w*0.70"/>
                                          </p:val>
                                        </p:tav>
                                      </p:tavLst>
                                    </p:anim>
                                    <p:anim calcmode="lin" valueType="num">
                                      <p:cBhvr>
                                        <p:cTn id="13" dur="1000"/>
                                        <p:tgtEl>
                                          <p:spTgt spid="92173"/>
                                        </p:tgtEl>
                                        <p:attrNameLst>
                                          <p:attrName>ppt_h</p:attrName>
                                        </p:attrNameLst>
                                      </p:cBhvr>
                                      <p:tavLst>
                                        <p:tav tm="0">
                                          <p:val>
                                            <p:strVal val="ppt_h"/>
                                          </p:val>
                                        </p:tav>
                                        <p:tav tm="100000">
                                          <p:val>
                                            <p:strVal val="ppt_h"/>
                                          </p:val>
                                        </p:tav>
                                      </p:tavLst>
                                    </p:anim>
                                    <p:animEffect transition="out" filter="fade">
                                      <p:cBhvr>
                                        <p:cTn id="14" dur="1000"/>
                                        <p:tgtEl>
                                          <p:spTgt spid="92173"/>
                                        </p:tgtEl>
                                      </p:cBhvr>
                                    </p:animEffect>
                                    <p:set>
                                      <p:cBhvr>
                                        <p:cTn id="15" dur="1" fill="hold">
                                          <p:stCondLst>
                                            <p:cond delay="999"/>
                                          </p:stCondLst>
                                        </p:cTn>
                                        <p:tgtEl>
                                          <p:spTgt spid="92173"/>
                                        </p:tgtEl>
                                        <p:attrNameLst>
                                          <p:attrName>style.visibility</p:attrName>
                                        </p:attrNameLst>
                                      </p:cBhvr>
                                      <p:to>
                                        <p:strVal val="hidden"/>
                                      </p:to>
                                    </p:set>
                                  </p:childTnLst>
                                </p:cTn>
                              </p:par>
                            </p:childTnLst>
                          </p:cTn>
                        </p:par>
                        <p:par>
                          <p:cTn id="16" fill="hold" nodeType="afterGroup">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92174"/>
                                        </p:tgtEl>
                                        <p:attrNameLst>
                                          <p:attrName>style.visibility</p:attrName>
                                        </p:attrNameLst>
                                      </p:cBhvr>
                                      <p:to>
                                        <p:strVal val="visible"/>
                                      </p:to>
                                    </p:set>
                                    <p:anim calcmode="lin" valueType="num">
                                      <p:cBhvr>
                                        <p:cTn id="19" dur="1000" fill="hold"/>
                                        <p:tgtEl>
                                          <p:spTgt spid="92174"/>
                                        </p:tgtEl>
                                        <p:attrNameLst>
                                          <p:attrName>ppt_w</p:attrName>
                                        </p:attrNameLst>
                                      </p:cBhvr>
                                      <p:tavLst>
                                        <p:tav tm="0">
                                          <p:val>
                                            <p:strVal val="#ppt_w+.3"/>
                                          </p:val>
                                        </p:tav>
                                        <p:tav tm="100000">
                                          <p:val>
                                            <p:strVal val="#ppt_w"/>
                                          </p:val>
                                        </p:tav>
                                      </p:tavLst>
                                    </p:anim>
                                    <p:anim calcmode="lin" valueType="num">
                                      <p:cBhvr>
                                        <p:cTn id="20" dur="1000" fill="hold"/>
                                        <p:tgtEl>
                                          <p:spTgt spid="92174"/>
                                        </p:tgtEl>
                                        <p:attrNameLst>
                                          <p:attrName>ppt_h</p:attrName>
                                        </p:attrNameLst>
                                      </p:cBhvr>
                                      <p:tavLst>
                                        <p:tav tm="0">
                                          <p:val>
                                            <p:strVal val="#ppt_h"/>
                                          </p:val>
                                        </p:tav>
                                        <p:tav tm="100000">
                                          <p:val>
                                            <p:strVal val="#ppt_h"/>
                                          </p:val>
                                        </p:tav>
                                      </p:tavLst>
                                    </p:anim>
                                    <p:animEffect transition="in" filter="fade">
                                      <p:cBhvr>
                                        <p:cTn id="21" dur="1000"/>
                                        <p:tgtEl>
                                          <p:spTgt spid="92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sz="4400"/>
              <a:t>Hebrews 13:15</a:t>
            </a:r>
          </a:p>
        </p:txBody>
      </p:sp>
      <p:sp>
        <p:nvSpPr>
          <p:cNvPr id="100355" name="Rectangle 3"/>
          <p:cNvSpPr>
            <a:spLocks noGrp="1" noChangeArrowheads="1"/>
          </p:cNvSpPr>
          <p:nvPr>
            <p:ph type="body" idx="1"/>
          </p:nvPr>
        </p:nvSpPr>
        <p:spPr/>
        <p:txBody>
          <a:bodyPr/>
          <a:lstStyle/>
          <a:p>
            <a:pPr algn="ctr">
              <a:buFont typeface="Wingdings" pitchFamily="2" charset="2"/>
              <a:buNone/>
            </a:pPr>
            <a:r>
              <a:rPr lang="en-US" altLang="en-US" sz="3600" i="1" dirty="0"/>
              <a:t>	“Therefore by Him let us continually offer the sacrifice of praise to God, that is, the fruit of our lips, giving thanks to His name”</a:t>
            </a:r>
          </a:p>
        </p:txBody>
      </p:sp>
      <p:sp>
        <p:nvSpPr>
          <p:cNvPr id="100358" name="Oval 6"/>
          <p:cNvSpPr>
            <a:spLocks noChangeArrowheads="1"/>
          </p:cNvSpPr>
          <p:nvPr/>
        </p:nvSpPr>
        <p:spPr bwMode="auto">
          <a:xfrm>
            <a:off x="4121988" y="3236284"/>
            <a:ext cx="4587875" cy="685800"/>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53242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wheel(1)">
                                      <p:cBhvr>
                                        <p:cTn id="7" dur="2000"/>
                                        <p:tgtEl>
                                          <p:spTgt spid="10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en-US" altLang="en-US" dirty="0" smtClean="0"/>
              <a:t>Able </a:t>
            </a:r>
            <a:r>
              <a:rPr lang="en-US" altLang="en-US" dirty="0"/>
              <a:t>to Open (5:3, 4)</a:t>
            </a:r>
          </a:p>
        </p:txBody>
      </p:sp>
      <p:sp>
        <p:nvSpPr>
          <p:cNvPr id="61443" name="Rectangle 3"/>
          <p:cNvSpPr>
            <a:spLocks noGrp="1" noChangeArrowheads="1"/>
          </p:cNvSpPr>
          <p:nvPr>
            <p:ph type="body" idx="1"/>
          </p:nvPr>
        </p:nvSpPr>
        <p:spPr/>
        <p:txBody>
          <a:bodyPr/>
          <a:lstStyle/>
          <a:p>
            <a:r>
              <a:rPr lang="en-US" altLang="en-US" dirty="0"/>
              <a:t>none in heaven (angelic)</a:t>
            </a:r>
          </a:p>
          <a:p>
            <a:r>
              <a:rPr lang="en-US" altLang="en-US" dirty="0"/>
              <a:t>none on the earth (man)</a:t>
            </a:r>
          </a:p>
          <a:p>
            <a:r>
              <a:rPr lang="en-US" altLang="en-US" dirty="0"/>
              <a:t>none under the earth (departed spirits)</a:t>
            </a:r>
          </a:p>
          <a:p>
            <a:endParaRPr lang="en-US" altLang="en-US" dirty="0"/>
          </a:p>
          <a:p>
            <a:pPr algn="ctr">
              <a:buFont typeface="Wingdings" pitchFamily="2" charset="2"/>
              <a:buNone/>
            </a:pPr>
            <a:r>
              <a:rPr lang="en-US" altLang="en-US" sz="3600" b="1" dirty="0">
                <a:effectLst>
                  <a:outerShdw blurRad="38100" dist="38100" dir="2700000" algn="tl">
                    <a:srgbClr val="000000">
                      <a:alpha val="43137"/>
                    </a:srgbClr>
                  </a:outerShdw>
                </a:effectLst>
              </a:rPr>
              <a:t>No one was “found worthy”</a:t>
            </a:r>
          </a:p>
          <a:p>
            <a:pPr algn="ctr">
              <a:buFont typeface="Wingdings" pitchFamily="2" charset="2"/>
              <a:buNone/>
            </a:pPr>
            <a:r>
              <a:rPr lang="en-US" altLang="en-US" sz="3600" b="1" dirty="0">
                <a:effectLst>
                  <a:outerShdw blurRad="38100" dist="38100" dir="2700000" algn="tl">
                    <a:srgbClr val="000000">
                      <a:alpha val="43137"/>
                    </a:srgbClr>
                  </a:outerShdw>
                </a:effectLst>
              </a:rPr>
              <a:t>Was a Reason To Weep</a:t>
            </a:r>
          </a:p>
        </p:txBody>
      </p:sp>
    </p:spTree>
    <p:extLst>
      <p:ext uri="{BB962C8B-B14F-4D97-AF65-F5344CB8AC3E}">
        <p14:creationId xmlns:p14="http://schemas.microsoft.com/office/powerpoint/2010/main" val="312321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43">
                                            <p:txEl>
                                              <p:pRg st="4" end="4"/>
                                            </p:txEl>
                                          </p:spTgt>
                                        </p:tgtEl>
                                        <p:attrNameLst>
                                          <p:attrName>style.visibility</p:attrName>
                                        </p:attrNameLst>
                                      </p:cBhvr>
                                      <p:to>
                                        <p:strVal val="visible"/>
                                      </p:to>
                                    </p:set>
                                    <p:animEffect transition="in" filter="barn(inVertical)">
                                      <p:cBhvr>
                                        <p:cTn id="7" dur="500"/>
                                        <p:tgtEl>
                                          <p:spTgt spid="61443">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1443">
                                            <p:txEl>
                                              <p:pRg st="5" end="5"/>
                                            </p:txEl>
                                          </p:spTgt>
                                        </p:tgtEl>
                                        <p:attrNameLst>
                                          <p:attrName>style.visibility</p:attrName>
                                        </p:attrNameLst>
                                      </p:cBhvr>
                                      <p:to>
                                        <p:strVal val="visible"/>
                                      </p:to>
                                    </p:set>
                                    <p:animEffect transition="in" filter="barn(inVertical)">
                                      <p:cBhvr>
                                        <p:cTn id="10" dur="5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r>
              <a:rPr lang="en-US" altLang="en-US"/>
              <a:t>When God Specified. . .</a:t>
            </a:r>
          </a:p>
        </p:txBody>
      </p:sp>
      <p:sp>
        <p:nvSpPr>
          <p:cNvPr id="104451" name="Rectangle 3"/>
          <p:cNvSpPr>
            <a:spLocks noGrp="1" noChangeArrowheads="1"/>
          </p:cNvSpPr>
          <p:nvPr>
            <p:ph type="body" idx="1"/>
          </p:nvPr>
        </p:nvSpPr>
        <p:spPr>
          <a:xfrm>
            <a:off x="949325" y="1981200"/>
            <a:ext cx="7661275" cy="4876800"/>
          </a:xfrm>
        </p:spPr>
        <p:txBody>
          <a:bodyPr>
            <a:normAutofit lnSpcReduction="10000"/>
          </a:bodyPr>
          <a:lstStyle/>
          <a:p>
            <a:r>
              <a:rPr lang="en-US" altLang="en-US" dirty="0"/>
              <a:t>to make an ark of </a:t>
            </a:r>
            <a:r>
              <a:rPr lang="en-US" altLang="en-US" dirty="0" err="1"/>
              <a:t>gopherwood</a:t>
            </a:r>
            <a:r>
              <a:rPr lang="en-US" altLang="en-US" dirty="0"/>
              <a:t> </a:t>
            </a:r>
            <a:br>
              <a:rPr lang="en-US" altLang="en-US" dirty="0"/>
            </a:br>
            <a:r>
              <a:rPr lang="en-US" altLang="en-US" dirty="0"/>
              <a:t>(Gen. 6:14)</a:t>
            </a:r>
          </a:p>
          <a:p>
            <a:pPr lvl="1"/>
            <a:r>
              <a:rPr lang="en-US" altLang="en-US" dirty="0" smtClean="0"/>
              <a:t>“Ark” excludes any other sea vessel</a:t>
            </a:r>
            <a:endParaRPr lang="en-US" altLang="en-US" dirty="0"/>
          </a:p>
          <a:p>
            <a:pPr lvl="1"/>
            <a:r>
              <a:rPr lang="en-US" altLang="en-US" dirty="0" smtClean="0"/>
              <a:t>“</a:t>
            </a:r>
            <a:r>
              <a:rPr lang="en-US" altLang="en-US" dirty="0" err="1" smtClean="0"/>
              <a:t>gopherwood</a:t>
            </a:r>
            <a:r>
              <a:rPr lang="en-US" altLang="en-US" dirty="0" smtClean="0"/>
              <a:t>” excludes </a:t>
            </a:r>
            <a:r>
              <a:rPr lang="en-US" altLang="en-US" dirty="0"/>
              <a:t>any other kind of wood</a:t>
            </a:r>
          </a:p>
          <a:p>
            <a:r>
              <a:rPr lang="en-US" altLang="en-US" dirty="0"/>
              <a:t>a “red heifer without spot” (Num. 19:2)</a:t>
            </a:r>
          </a:p>
          <a:p>
            <a:pPr lvl="1"/>
            <a:r>
              <a:rPr lang="en-US" altLang="en-US" dirty="0" smtClean="0"/>
              <a:t>Excludes: black heifer, red bull, red heifer with spot</a:t>
            </a:r>
            <a:endParaRPr lang="en-US" altLang="en-US" dirty="0"/>
          </a:p>
        </p:txBody>
      </p:sp>
    </p:spTree>
    <p:extLst>
      <p:ext uri="{BB962C8B-B14F-4D97-AF65-F5344CB8AC3E}">
        <p14:creationId xmlns:p14="http://schemas.microsoft.com/office/powerpoint/2010/main" val="390165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4451">
                                            <p:txEl>
                                              <p:pRg st="3" end="3"/>
                                            </p:txEl>
                                          </p:spTgt>
                                        </p:tgtEl>
                                        <p:attrNameLst>
                                          <p:attrName>style.visibility</p:attrName>
                                        </p:attrNameLst>
                                      </p:cBhvr>
                                      <p:to>
                                        <p:strVal val="visible"/>
                                      </p:to>
                                    </p:set>
                                    <p:animEffect transition="in" filter="wipe(left)">
                                      <p:cBhvr>
                                        <p:cTn id="7" dur="500"/>
                                        <p:tgtEl>
                                          <p:spTgt spid="104451">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4451">
                                            <p:txEl>
                                              <p:pRg st="4" end="4"/>
                                            </p:txEl>
                                          </p:spTgt>
                                        </p:tgtEl>
                                        <p:attrNameLst>
                                          <p:attrName>style.visibility</p:attrName>
                                        </p:attrNameLst>
                                      </p:cBhvr>
                                      <p:to>
                                        <p:strVal val="visible"/>
                                      </p:to>
                                    </p:set>
                                    <p:animEffect transition="in" filter="wipe(left)">
                                      <p:cBhvr>
                                        <p:cTn id="10" dur="500"/>
                                        <p:tgtEl>
                                          <p:spTgt spid="1044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fontScale="90000"/>
          </a:bodyPr>
          <a:lstStyle/>
          <a:p>
            <a:r>
              <a:rPr lang="en-US" altLang="en-US"/>
              <a:t>When God Specified. . .</a:t>
            </a:r>
          </a:p>
        </p:txBody>
      </p:sp>
      <p:sp>
        <p:nvSpPr>
          <p:cNvPr id="105475" name="Rectangle 3"/>
          <p:cNvSpPr>
            <a:spLocks noGrp="1" noChangeArrowheads="1"/>
          </p:cNvSpPr>
          <p:nvPr>
            <p:ph type="body" idx="1"/>
          </p:nvPr>
        </p:nvSpPr>
        <p:spPr>
          <a:xfrm>
            <a:off x="762000" y="1676400"/>
            <a:ext cx="8153400" cy="5181600"/>
          </a:xfrm>
        </p:spPr>
        <p:txBody>
          <a:bodyPr>
            <a:normAutofit/>
          </a:bodyPr>
          <a:lstStyle/>
          <a:p>
            <a:r>
              <a:rPr lang="en-US" altLang="en-US" dirty="0" smtClean="0"/>
              <a:t>priests </a:t>
            </a:r>
            <a:r>
              <a:rPr lang="en-US" altLang="en-US" dirty="0"/>
              <a:t>were to come from the tribe of </a:t>
            </a:r>
            <a:r>
              <a:rPr lang="en-US" altLang="en-US" dirty="0" smtClean="0"/>
              <a:t>Levi</a:t>
            </a:r>
          </a:p>
          <a:p>
            <a:pPr lvl="1"/>
            <a:r>
              <a:rPr lang="en-US" altLang="en-US" dirty="0" smtClean="0"/>
              <a:t>Excludes any </a:t>
            </a:r>
            <a:r>
              <a:rPr lang="en-US" altLang="en-US" dirty="0"/>
              <a:t>other tribe (Heb. 7:12-14)</a:t>
            </a:r>
          </a:p>
          <a:p>
            <a:r>
              <a:rPr lang="en-US" altLang="en-US" dirty="0"/>
              <a:t>“burial” in baptism (Rom. </a:t>
            </a:r>
            <a:r>
              <a:rPr lang="en-US" altLang="en-US" dirty="0" smtClean="0"/>
              <a:t>6:3)</a:t>
            </a:r>
          </a:p>
          <a:p>
            <a:pPr lvl="1"/>
            <a:r>
              <a:rPr lang="en-US" altLang="en-US" dirty="0" smtClean="0"/>
              <a:t>Excludes other Mode</a:t>
            </a:r>
            <a:r>
              <a:rPr lang="en-US" altLang="en-US" dirty="0"/>
              <a:t>:  sprinkling, pouring, etc.</a:t>
            </a:r>
          </a:p>
          <a:p>
            <a:r>
              <a:rPr lang="en-US" altLang="en-US" dirty="0" smtClean="0"/>
              <a:t>“</a:t>
            </a:r>
            <a:r>
              <a:rPr lang="en-US" altLang="en-US" dirty="0"/>
              <a:t>speaking” in song (singing</a:t>
            </a:r>
            <a:r>
              <a:rPr lang="en-US" altLang="en-US" dirty="0" smtClean="0"/>
              <a:t>)</a:t>
            </a:r>
          </a:p>
          <a:p>
            <a:pPr lvl="1"/>
            <a:r>
              <a:rPr lang="en-US" altLang="en-US" dirty="0" smtClean="0"/>
              <a:t>Excludes </a:t>
            </a:r>
            <a:r>
              <a:rPr lang="en-US" altLang="en-US" dirty="0"/>
              <a:t>“playing”</a:t>
            </a:r>
          </a:p>
        </p:txBody>
      </p:sp>
    </p:spTree>
    <p:extLst>
      <p:ext uri="{BB962C8B-B14F-4D97-AF65-F5344CB8AC3E}">
        <p14:creationId xmlns:p14="http://schemas.microsoft.com/office/powerpoint/2010/main" val="106315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wipe(right)">
                                      <p:cBhvr>
                                        <p:cTn id="7" dur="500"/>
                                        <p:tgtEl>
                                          <p:spTgt spid="105475">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5475">
                                            <p:txEl>
                                              <p:pRg st="1" end="1"/>
                                            </p:txEl>
                                          </p:spTgt>
                                        </p:tgtEl>
                                        <p:attrNameLst>
                                          <p:attrName>style.visibility</p:attrName>
                                        </p:attrNameLst>
                                      </p:cBhvr>
                                      <p:to>
                                        <p:strVal val="visible"/>
                                      </p:to>
                                    </p:set>
                                    <p:animEffect transition="in" filter="wipe(right)">
                                      <p:cBhvr>
                                        <p:cTn id="10" dur="500"/>
                                        <p:tgtEl>
                                          <p:spTgt spid="10547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animEffect transition="in" filter="wipe(right)">
                                      <p:cBhvr>
                                        <p:cTn id="15" dur="500"/>
                                        <p:tgtEl>
                                          <p:spTgt spid="105475">
                                            <p:txEl>
                                              <p:pRg st="2" end="2"/>
                                            </p:txEl>
                                          </p:spTgt>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05475">
                                            <p:txEl>
                                              <p:pRg st="3" end="3"/>
                                            </p:txEl>
                                          </p:spTgt>
                                        </p:tgtEl>
                                        <p:attrNameLst>
                                          <p:attrName>style.visibility</p:attrName>
                                        </p:attrNameLst>
                                      </p:cBhvr>
                                      <p:to>
                                        <p:strVal val="visible"/>
                                      </p:to>
                                    </p:set>
                                    <p:animEffect transition="in" filter="wipe(right)">
                                      <p:cBhvr>
                                        <p:cTn id="18" dur="500"/>
                                        <p:tgtEl>
                                          <p:spTgt spid="10547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05475">
                                            <p:txEl>
                                              <p:pRg st="4" end="4"/>
                                            </p:txEl>
                                          </p:spTgt>
                                        </p:tgtEl>
                                        <p:attrNameLst>
                                          <p:attrName>style.visibility</p:attrName>
                                        </p:attrNameLst>
                                      </p:cBhvr>
                                      <p:to>
                                        <p:strVal val="visible"/>
                                      </p:to>
                                    </p:set>
                                    <p:animEffect transition="in" filter="wipe(right)">
                                      <p:cBhvr>
                                        <p:cTn id="23" dur="500"/>
                                        <p:tgtEl>
                                          <p:spTgt spid="105475">
                                            <p:txEl>
                                              <p:pRg st="4" end="4"/>
                                            </p:txEl>
                                          </p:spTgt>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05475">
                                            <p:txEl>
                                              <p:pRg st="5" end="5"/>
                                            </p:txEl>
                                          </p:spTgt>
                                        </p:tgtEl>
                                        <p:attrNameLst>
                                          <p:attrName>style.visibility</p:attrName>
                                        </p:attrNameLst>
                                      </p:cBhvr>
                                      <p:to>
                                        <p:strVal val="visible"/>
                                      </p:to>
                                    </p:set>
                                    <p:animEffect transition="in" filter="wipe(right)">
                                      <p:cBhvr>
                                        <p:cTn id="26" dur="500"/>
                                        <p:tgtEl>
                                          <p:spTgt spid="105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a:t>Voices of the Past</a:t>
            </a:r>
          </a:p>
        </p:txBody>
      </p:sp>
      <p:sp>
        <p:nvSpPr>
          <p:cNvPr id="116739" name="Rectangle 3"/>
          <p:cNvSpPr>
            <a:spLocks noGrp="1" noChangeArrowheads="1"/>
          </p:cNvSpPr>
          <p:nvPr>
            <p:ph type="body" idx="1"/>
          </p:nvPr>
        </p:nvSpPr>
        <p:spPr>
          <a:xfrm>
            <a:off x="949325" y="1981200"/>
            <a:ext cx="7661275" cy="4876800"/>
          </a:xfrm>
        </p:spPr>
        <p:txBody>
          <a:bodyPr>
            <a:normAutofit fontScale="92500" lnSpcReduction="10000"/>
          </a:bodyPr>
          <a:lstStyle/>
          <a:p>
            <a:r>
              <a:rPr lang="en-US" altLang="en-US" sz="2800" b="1" dirty="0"/>
              <a:t>John Calvin</a:t>
            </a:r>
            <a:r>
              <a:rPr lang="en-US" altLang="en-US" sz="2800" dirty="0"/>
              <a:t>, </a:t>
            </a:r>
            <a:r>
              <a:rPr lang="en-US" altLang="en-US" sz="2800" i="1" dirty="0"/>
              <a:t>“Musical instruments in celebrating the praises of God would be no more suitable than the burning of incense, the lighting up of lamps, and the restoration of the other shadows of the law”</a:t>
            </a:r>
            <a:r>
              <a:rPr lang="en-US" altLang="en-US" sz="2800" dirty="0"/>
              <a:t> (</a:t>
            </a:r>
            <a:r>
              <a:rPr lang="en-US" altLang="en-US" sz="2800" i="1" dirty="0"/>
              <a:t>Psalms</a:t>
            </a:r>
            <a:r>
              <a:rPr lang="en-US" altLang="en-US" sz="2800" dirty="0"/>
              <a:t>, Vol. 1, p. 539).</a:t>
            </a:r>
          </a:p>
          <a:p>
            <a:r>
              <a:rPr lang="en-US" altLang="en-US" sz="2800" b="1" dirty="0"/>
              <a:t>Charles Spurgeon</a:t>
            </a:r>
            <a:r>
              <a:rPr lang="en-US" altLang="en-US" sz="2800" dirty="0"/>
              <a:t>, a Baptist preacher who preached to over 10,000 people in London would not allow mechanical instruments in worship saying, </a:t>
            </a:r>
            <a:r>
              <a:rPr lang="en-US" altLang="en-US" sz="2800" i="1" dirty="0"/>
              <a:t>“We do not need them; they would hinder our praise.”</a:t>
            </a:r>
          </a:p>
        </p:txBody>
      </p:sp>
    </p:spTree>
    <p:extLst>
      <p:ext uri="{BB962C8B-B14F-4D97-AF65-F5344CB8AC3E}">
        <p14:creationId xmlns:p14="http://schemas.microsoft.com/office/powerpoint/2010/main" val="2571390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a:t>Voices of the Past</a:t>
            </a:r>
          </a:p>
        </p:txBody>
      </p:sp>
      <p:sp>
        <p:nvSpPr>
          <p:cNvPr id="117763" name="Rectangle 3"/>
          <p:cNvSpPr>
            <a:spLocks noGrp="1" noChangeArrowheads="1"/>
          </p:cNvSpPr>
          <p:nvPr>
            <p:ph type="body" idx="1"/>
          </p:nvPr>
        </p:nvSpPr>
        <p:spPr>
          <a:xfrm>
            <a:off x="949325" y="1981200"/>
            <a:ext cx="7661275" cy="4876800"/>
          </a:xfrm>
        </p:spPr>
        <p:txBody>
          <a:bodyPr>
            <a:normAutofit fontScale="92500" lnSpcReduction="10000"/>
          </a:bodyPr>
          <a:lstStyle/>
          <a:p>
            <a:r>
              <a:rPr lang="en-US" altLang="en-US" sz="2800" b="1" dirty="0"/>
              <a:t>John Wesley </a:t>
            </a:r>
            <a:r>
              <a:rPr lang="en-US" altLang="en-US" sz="2800" dirty="0"/>
              <a:t>(Methodist), </a:t>
            </a:r>
            <a:r>
              <a:rPr lang="en-US" altLang="en-US" sz="2800" i="1" dirty="0"/>
              <a:t>“I have no objection to organ in our chapels, provided it is neither heard nor seen.”</a:t>
            </a:r>
          </a:p>
          <a:p>
            <a:r>
              <a:rPr lang="en-US" altLang="en-US" sz="2800" dirty="0"/>
              <a:t>Alexander Campbell, </a:t>
            </a:r>
            <a:r>
              <a:rPr lang="en-US" altLang="en-US" sz="2800" i="1" dirty="0"/>
              <a:t>“But I presume, to all spiritually-minded Christians such aids would be as a cow bell in a concert.”</a:t>
            </a:r>
          </a:p>
          <a:p>
            <a:r>
              <a:rPr lang="en-US" altLang="en-US" sz="2800" b="1" dirty="0"/>
              <a:t>Ben Franklin</a:t>
            </a:r>
            <a:r>
              <a:rPr lang="en-US" altLang="en-US" sz="2800" dirty="0"/>
              <a:t>, in speaking sarcastically about the permissiveness of instrumental music in worship said, </a:t>
            </a:r>
            <a:r>
              <a:rPr lang="en-US" altLang="en-US" sz="2800" i="1" dirty="0"/>
              <a:t>“Where a church never had or has lost the Spirit of Christ.”</a:t>
            </a:r>
          </a:p>
        </p:txBody>
      </p:sp>
    </p:spTree>
    <p:extLst>
      <p:ext uri="{BB962C8B-B14F-4D97-AF65-F5344CB8AC3E}">
        <p14:creationId xmlns:p14="http://schemas.microsoft.com/office/powerpoint/2010/main" val="2198193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en-US" altLang="en-US"/>
              <a:t>The New Song (5:9, 10)</a:t>
            </a:r>
          </a:p>
        </p:txBody>
      </p:sp>
      <p:sp>
        <p:nvSpPr>
          <p:cNvPr id="106499" name="Rectangle 3"/>
          <p:cNvSpPr>
            <a:spLocks noGrp="1" noChangeArrowheads="1"/>
          </p:cNvSpPr>
          <p:nvPr>
            <p:ph type="body" idx="1"/>
          </p:nvPr>
        </p:nvSpPr>
        <p:spPr>
          <a:xfrm>
            <a:off x="762000" y="2362200"/>
            <a:ext cx="7924800" cy="3763963"/>
          </a:xfrm>
        </p:spPr>
        <p:txBody>
          <a:bodyPr>
            <a:normAutofit/>
          </a:bodyPr>
          <a:lstStyle/>
          <a:p>
            <a:r>
              <a:rPr lang="en-US" altLang="en-US" sz="3600" dirty="0"/>
              <a:t>Song is “new” because it speaks of man’s redemption</a:t>
            </a:r>
          </a:p>
          <a:p>
            <a:r>
              <a:rPr lang="en-US" altLang="en-US" sz="3600" dirty="0"/>
              <a:t>Emphasis on the worthiness of Jesus</a:t>
            </a:r>
          </a:p>
        </p:txBody>
      </p:sp>
    </p:spTree>
    <p:extLst>
      <p:ext uri="{BB962C8B-B14F-4D97-AF65-F5344CB8AC3E}">
        <p14:creationId xmlns:p14="http://schemas.microsoft.com/office/powerpoint/2010/main" val="27584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Jesus Is Worthy</a:t>
            </a:r>
          </a:p>
        </p:txBody>
      </p:sp>
      <p:sp>
        <p:nvSpPr>
          <p:cNvPr id="107523" name="Rectangle 3"/>
          <p:cNvSpPr>
            <a:spLocks noGrp="1" noChangeArrowheads="1"/>
          </p:cNvSpPr>
          <p:nvPr>
            <p:ph type="body" idx="1"/>
          </p:nvPr>
        </p:nvSpPr>
        <p:spPr>
          <a:xfrm>
            <a:off x="949325" y="1981200"/>
            <a:ext cx="7661275" cy="4876800"/>
          </a:xfrm>
        </p:spPr>
        <p:txBody>
          <a:bodyPr>
            <a:normAutofit lnSpcReduction="10000"/>
          </a:bodyPr>
          <a:lstStyle/>
          <a:p>
            <a:r>
              <a:rPr lang="en-US" altLang="en-US" dirty="0"/>
              <a:t>because He was slain (known from the foundation of the world, 13:8)</a:t>
            </a:r>
          </a:p>
          <a:p>
            <a:r>
              <a:rPr lang="en-US" altLang="en-US" dirty="0"/>
              <a:t>because He redeemed us to God by His blood (cf. 1 Pet. 1:18-20)</a:t>
            </a:r>
          </a:p>
          <a:p>
            <a:pPr lvl="1"/>
            <a:r>
              <a:rPr lang="en-US" altLang="en-US" dirty="0"/>
              <a:t>out of every tribe, tongue, people, nation</a:t>
            </a:r>
          </a:p>
          <a:p>
            <a:pPr lvl="1"/>
            <a:r>
              <a:rPr lang="en-US" altLang="en-US" dirty="0"/>
              <a:t>scope of blood can reach all the world if they will obey gospel (Mk. 16:15, 16)</a:t>
            </a:r>
          </a:p>
        </p:txBody>
      </p:sp>
    </p:spTree>
    <p:extLst>
      <p:ext uri="{BB962C8B-B14F-4D97-AF65-F5344CB8AC3E}">
        <p14:creationId xmlns:p14="http://schemas.microsoft.com/office/powerpoint/2010/main" val="395166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Effect transition="in" filter="fade">
                                      <p:cBhvr>
                                        <p:cTn id="7" dur="500"/>
                                        <p:tgtEl>
                                          <p:spTgt spid="1075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523">
                                            <p:txEl>
                                              <p:pRg st="2" end="2"/>
                                            </p:txEl>
                                          </p:spTgt>
                                        </p:tgtEl>
                                        <p:attrNameLst>
                                          <p:attrName>style.visibility</p:attrName>
                                        </p:attrNameLst>
                                      </p:cBhvr>
                                      <p:to>
                                        <p:strVal val="visible"/>
                                      </p:to>
                                    </p:set>
                                    <p:animEffect transition="in" filter="fade">
                                      <p:cBhvr>
                                        <p:cTn id="12" dur="500"/>
                                        <p:tgtEl>
                                          <p:spTgt spid="10752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7523">
                                            <p:txEl>
                                              <p:pRg st="3" end="3"/>
                                            </p:txEl>
                                          </p:spTgt>
                                        </p:tgtEl>
                                        <p:attrNameLst>
                                          <p:attrName>style.visibility</p:attrName>
                                        </p:attrNameLst>
                                      </p:cBhvr>
                                      <p:to>
                                        <p:strVal val="visible"/>
                                      </p:to>
                                    </p:set>
                                    <p:animEffect transition="in" filter="fade">
                                      <p:cBhvr>
                                        <p:cTn id="15" dur="500"/>
                                        <p:tgtEl>
                                          <p:spTgt spid="1075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a:t>Jesus Is Worthy</a:t>
            </a:r>
          </a:p>
        </p:txBody>
      </p:sp>
      <p:sp>
        <p:nvSpPr>
          <p:cNvPr id="108547" name="Rectangle 3"/>
          <p:cNvSpPr>
            <a:spLocks noGrp="1" noChangeArrowheads="1"/>
          </p:cNvSpPr>
          <p:nvPr>
            <p:ph type="body" idx="1"/>
          </p:nvPr>
        </p:nvSpPr>
        <p:spPr>
          <a:xfrm>
            <a:off x="949325" y="1524000"/>
            <a:ext cx="7661275" cy="5334000"/>
          </a:xfrm>
        </p:spPr>
        <p:txBody>
          <a:bodyPr>
            <a:normAutofit/>
          </a:bodyPr>
          <a:lstStyle/>
          <a:p>
            <a:r>
              <a:rPr lang="en-US" altLang="en-US" dirty="0"/>
              <a:t>because he made us “kings” and “priests”</a:t>
            </a:r>
          </a:p>
          <a:p>
            <a:pPr lvl="1"/>
            <a:r>
              <a:rPr lang="en-US" altLang="en-US" dirty="0"/>
              <a:t>“a kingdom and priests” (</a:t>
            </a:r>
            <a:r>
              <a:rPr lang="en-US" altLang="en-US" dirty="0" err="1"/>
              <a:t>ASV</a:t>
            </a:r>
            <a:r>
              <a:rPr lang="en-US" altLang="en-US" dirty="0"/>
              <a:t>)</a:t>
            </a:r>
          </a:p>
          <a:p>
            <a:pPr lvl="1"/>
            <a:r>
              <a:rPr lang="en-US" altLang="en-US" dirty="0"/>
              <a:t>kingdom was a present reality (1:9)</a:t>
            </a:r>
          </a:p>
          <a:p>
            <a:pPr lvl="1">
              <a:buFont typeface="Wingdings" pitchFamily="2" charset="2"/>
              <a:buNone/>
            </a:pPr>
            <a:r>
              <a:rPr lang="en-US" alt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Colossians 1:13, 14</a:t>
            </a:r>
          </a:p>
          <a:p>
            <a:pPr lvl="1">
              <a:buFont typeface="Wingdings" pitchFamily="2" charset="2"/>
              <a:buNone/>
            </a:pPr>
            <a:r>
              <a:rPr lang="en-US" altLang="en-US" dirty="0"/>
              <a:t>	</a:t>
            </a:r>
            <a:r>
              <a:rPr lang="en-US" altLang="en-US" i="1" dirty="0"/>
              <a:t>“He has delivered us from the power of darkness and conveyed us into the kingdom of the Son of His love, in whom we have redemption through His </a:t>
            </a:r>
            <a:r>
              <a:rPr lang="en-US" altLang="en-US" i="1" dirty="0" smtClean="0"/>
              <a:t>blood…”</a:t>
            </a:r>
            <a:endParaRPr lang="en-US" altLang="en-US" i="1" dirty="0"/>
          </a:p>
        </p:txBody>
      </p:sp>
    </p:spTree>
    <p:extLst>
      <p:ext uri="{BB962C8B-B14F-4D97-AF65-F5344CB8AC3E}">
        <p14:creationId xmlns:p14="http://schemas.microsoft.com/office/powerpoint/2010/main" val="317689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547">
                                            <p:txEl>
                                              <p:pRg st="3" end="3"/>
                                            </p:txEl>
                                          </p:spTgt>
                                        </p:tgtEl>
                                        <p:attrNameLst>
                                          <p:attrName>style.visibility</p:attrName>
                                        </p:attrNameLst>
                                      </p:cBhvr>
                                      <p:to>
                                        <p:strVal val="visible"/>
                                      </p:to>
                                    </p:set>
                                    <p:animEffect transition="in" filter="fade">
                                      <p:cBhvr>
                                        <p:cTn id="7" dur="500"/>
                                        <p:tgtEl>
                                          <p:spTgt spid="10854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8547">
                                            <p:txEl>
                                              <p:pRg st="4" end="4"/>
                                            </p:txEl>
                                          </p:spTgt>
                                        </p:tgtEl>
                                        <p:attrNameLst>
                                          <p:attrName>style.visibility</p:attrName>
                                        </p:attrNameLst>
                                      </p:cBhvr>
                                      <p:to>
                                        <p:strVal val="visible"/>
                                      </p:to>
                                    </p:set>
                                    <p:animEffect transition="in" filter="fade">
                                      <p:cBhvr>
                                        <p:cTn id="10" dur="500"/>
                                        <p:tgtEl>
                                          <p:spTgt spid="108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Oval 4"/>
          <p:cNvSpPr>
            <a:spLocks noChangeArrowheads="1"/>
          </p:cNvSpPr>
          <p:nvPr/>
        </p:nvSpPr>
        <p:spPr bwMode="auto">
          <a:xfrm>
            <a:off x="5358441" y="5695456"/>
            <a:ext cx="914400" cy="420089"/>
          </a:xfrm>
          <a:prstGeom prst="rect">
            <a:avLst/>
          </a:prstGeom>
          <a:solidFill>
            <a:schemeClr val="bg2">
              <a:lumMod val="25000"/>
            </a:schemeClr>
          </a:solid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3" name="Oval 5"/>
          <p:cNvSpPr>
            <a:spLocks noChangeArrowheads="1"/>
          </p:cNvSpPr>
          <p:nvPr/>
        </p:nvSpPr>
        <p:spPr bwMode="auto">
          <a:xfrm>
            <a:off x="6286794" y="6074539"/>
            <a:ext cx="1557918" cy="382228"/>
          </a:xfrm>
          <a:prstGeom prst="rect">
            <a:avLst/>
          </a:prstGeom>
          <a:solidFill>
            <a:schemeClr val="bg2">
              <a:lumMod val="25000"/>
            </a:schemeClr>
          </a:solid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0" name="Rectangle 2"/>
          <p:cNvSpPr>
            <a:spLocks noGrp="1" noChangeArrowheads="1"/>
          </p:cNvSpPr>
          <p:nvPr>
            <p:ph type="title"/>
          </p:nvPr>
        </p:nvSpPr>
        <p:spPr/>
        <p:txBody>
          <a:bodyPr/>
          <a:lstStyle/>
          <a:p>
            <a:r>
              <a:rPr lang="en-US" altLang="en-US"/>
              <a:t>Kings and Priests (5:10)</a:t>
            </a:r>
          </a:p>
        </p:txBody>
      </p:sp>
      <p:sp>
        <p:nvSpPr>
          <p:cNvPr id="109571" name="Rectangle 3"/>
          <p:cNvSpPr>
            <a:spLocks noGrp="1" noChangeArrowheads="1"/>
          </p:cNvSpPr>
          <p:nvPr>
            <p:ph type="body" idx="1"/>
          </p:nvPr>
        </p:nvSpPr>
        <p:spPr>
          <a:xfrm>
            <a:off x="949325" y="1981200"/>
            <a:ext cx="7661275" cy="4876800"/>
          </a:xfrm>
        </p:spPr>
        <p:txBody>
          <a:bodyPr>
            <a:normAutofit lnSpcReduction="10000"/>
          </a:bodyPr>
          <a:lstStyle/>
          <a:p>
            <a:pPr>
              <a:lnSpc>
                <a:spcPct val="90000"/>
              </a:lnSpc>
            </a:pPr>
            <a:r>
              <a:rPr lang="en-US" altLang="en-US" dirty="0"/>
              <a:t>Both the “kingdom” and the “priesthood” of Christ exist at the same time</a:t>
            </a:r>
          </a:p>
          <a:p>
            <a:pPr lvl="1">
              <a:lnSpc>
                <a:spcPct val="90000"/>
              </a:lnSpc>
              <a:buFont typeface="Wingdings" pitchFamily="2" charset="2"/>
              <a:buNone/>
            </a:pPr>
            <a:r>
              <a:rPr lang="en-US"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Zechariah 6:12, 13</a:t>
            </a:r>
          </a:p>
          <a:p>
            <a:pPr lvl="1">
              <a:lnSpc>
                <a:spcPct val="90000"/>
              </a:lnSpc>
              <a:buFont typeface="Wingdings" pitchFamily="2" charset="2"/>
              <a:buNone/>
            </a:pPr>
            <a:r>
              <a:rPr lang="en-US" altLang="en-US" dirty="0"/>
              <a:t>	</a:t>
            </a:r>
            <a:r>
              <a:rPr lang="en-US" altLang="en-US" i="1" dirty="0"/>
              <a:t>“Behold, the Man whose name is the BRANCH! From His place He shall branch out, and He shall build the temple of the Lord; Yes, He shall build the temple of the Lord, He shall bear the glory, and shall sit and rule on His throne; So He shall be a priest on His </a:t>
            </a:r>
            <a:r>
              <a:rPr lang="en-US" altLang="en-US" i="1" dirty="0" smtClean="0"/>
              <a:t>throne”</a:t>
            </a:r>
            <a:endParaRPr lang="en-US" altLang="en-US" i="1" dirty="0"/>
          </a:p>
        </p:txBody>
      </p:sp>
      <p:grpSp>
        <p:nvGrpSpPr>
          <p:cNvPr id="109577" name="Group 9"/>
          <p:cNvGrpSpPr>
            <a:grpSpLocks/>
          </p:cNvGrpSpPr>
          <p:nvPr/>
        </p:nvGrpSpPr>
        <p:grpSpPr bwMode="auto">
          <a:xfrm>
            <a:off x="5165725" y="1536700"/>
            <a:ext cx="3902075" cy="4178300"/>
            <a:chOff x="3254" y="968"/>
            <a:chExt cx="2458" cy="2632"/>
          </a:xfrm>
        </p:grpSpPr>
        <p:sp>
          <p:nvSpPr>
            <p:cNvPr id="109575" name="Text Box 7"/>
            <p:cNvSpPr txBox="1">
              <a:spLocks noChangeArrowheads="1"/>
            </p:cNvSpPr>
            <p:nvPr/>
          </p:nvSpPr>
          <p:spPr bwMode="auto">
            <a:xfrm>
              <a:off x="3254" y="968"/>
              <a:ext cx="2458" cy="1144"/>
            </a:xfrm>
            <a:prstGeom prst="rect">
              <a:avLst/>
            </a:prstGeom>
            <a:solidFill>
              <a:srgbClr val="CCFFCC"/>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smtClean="0"/>
                <a:t>His Lordship and Priesthood stand together; to reject one is to reject the other!</a:t>
              </a:r>
              <a:endParaRPr lang="en-US" altLang="en-US" sz="2800" b="1" dirty="0"/>
            </a:p>
          </p:txBody>
        </p:sp>
        <p:sp>
          <p:nvSpPr>
            <p:cNvPr id="109576" name="Line 8"/>
            <p:cNvSpPr>
              <a:spLocks noChangeShapeType="1"/>
            </p:cNvSpPr>
            <p:nvPr/>
          </p:nvSpPr>
          <p:spPr bwMode="auto">
            <a:xfrm flipV="1">
              <a:off x="3984" y="2208"/>
              <a:ext cx="576" cy="1392"/>
            </a:xfrm>
            <a:prstGeom prst="line">
              <a:avLst/>
            </a:prstGeom>
            <a:noFill/>
            <a:ln w="317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31982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barn(inVertical)">
                                      <p:cBhvr>
                                        <p:cTn id="7" dur="500"/>
                                        <p:tgtEl>
                                          <p:spTgt spid="10957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9573"/>
                                        </p:tgtEl>
                                        <p:attrNameLst>
                                          <p:attrName>style.visibility</p:attrName>
                                        </p:attrNameLst>
                                      </p:cBhvr>
                                      <p:to>
                                        <p:strVal val="visible"/>
                                      </p:to>
                                    </p:set>
                                    <p:animEffect transition="in" filter="barn(inVertical)">
                                      <p:cBhvr>
                                        <p:cTn id="10" dur="500"/>
                                        <p:tgtEl>
                                          <p:spTgt spid="10957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09577"/>
                                        </p:tgtEl>
                                        <p:attrNameLst>
                                          <p:attrName>style.visibility</p:attrName>
                                        </p:attrNameLst>
                                      </p:cBhvr>
                                      <p:to>
                                        <p:strVal val="visible"/>
                                      </p:to>
                                    </p:set>
                                    <p:animEffect transition="in" filter="wipe(down)">
                                      <p:cBhvr>
                                        <p:cTn id="14" dur="500"/>
                                        <p:tgtEl>
                                          <p:spTgt spid="109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P spid="1095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4400"/>
              <a:t>Hebrews 8:1, 2</a:t>
            </a:r>
          </a:p>
        </p:txBody>
      </p:sp>
      <p:sp>
        <p:nvSpPr>
          <p:cNvPr id="110595" name="Rectangle 3"/>
          <p:cNvSpPr>
            <a:spLocks noGrp="1" noChangeArrowheads="1"/>
          </p:cNvSpPr>
          <p:nvPr>
            <p:ph type="body" idx="1"/>
          </p:nvPr>
        </p:nvSpPr>
        <p:spPr>
          <a:xfrm>
            <a:off x="685800" y="1981200"/>
            <a:ext cx="7924800" cy="4876800"/>
          </a:xfrm>
        </p:spPr>
        <p:txBody>
          <a:bodyPr>
            <a:normAutofit fontScale="92500"/>
          </a:bodyPr>
          <a:lstStyle/>
          <a:p>
            <a:pPr algn="r">
              <a:buFont typeface="Wingdings" pitchFamily="2" charset="2"/>
              <a:buNone/>
            </a:pPr>
            <a:r>
              <a:rPr lang="en-US" altLang="en-US" sz="3600" i="1" dirty="0">
                <a:effectLst>
                  <a:outerShdw blurRad="38100" dist="38100" dir="2700000" algn="tl">
                    <a:srgbClr val="000000">
                      <a:alpha val="43137"/>
                    </a:srgbClr>
                  </a:outerShdw>
                </a:effectLst>
              </a:rPr>
              <a:t>	“Now this is the main point of the things we are saying; We have such </a:t>
            </a:r>
            <a:r>
              <a:rPr lang="en-US" altLang="en-US" sz="3600" i="1" dirty="0" smtClean="0">
                <a:effectLst>
                  <a:outerShdw blurRad="38100" dist="38100" dir="2700000" algn="tl">
                    <a:srgbClr val="000000">
                      <a:alpha val="43137"/>
                    </a:srgbClr>
                  </a:outerShdw>
                </a:effectLst>
              </a:rPr>
              <a:t>a High </a:t>
            </a:r>
            <a:r>
              <a:rPr lang="en-US" altLang="en-US" sz="3600" i="1" dirty="0">
                <a:effectLst>
                  <a:outerShdw blurRad="38100" dist="38100" dir="2700000" algn="tl">
                    <a:srgbClr val="000000">
                      <a:alpha val="43137"/>
                    </a:srgbClr>
                  </a:outerShdw>
                </a:effectLst>
              </a:rPr>
              <a:t>Priest, who is seated at the right hand of the throne of the Majesty in the heavens, a Minister of the sanctuary and of the true tabernacle which the Lord erected, and not man”</a:t>
            </a:r>
          </a:p>
        </p:txBody>
      </p:sp>
    </p:spTree>
    <p:extLst>
      <p:ext uri="{BB962C8B-B14F-4D97-AF65-F5344CB8AC3E}">
        <p14:creationId xmlns:p14="http://schemas.microsoft.com/office/powerpoint/2010/main" val="117433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23" name="Group 7"/>
          <p:cNvGrpSpPr>
            <a:grpSpLocks/>
          </p:cNvGrpSpPr>
          <p:nvPr/>
        </p:nvGrpSpPr>
        <p:grpSpPr bwMode="auto">
          <a:xfrm>
            <a:off x="1219200" y="4402139"/>
            <a:ext cx="2590800" cy="2106613"/>
            <a:chOff x="768" y="2773"/>
            <a:chExt cx="1632" cy="1327"/>
          </a:xfrm>
          <a:solidFill>
            <a:srgbClr val="7030A0"/>
          </a:solidFill>
        </p:grpSpPr>
        <p:sp>
          <p:nvSpPr>
            <p:cNvPr id="111621" name="Oval 5"/>
            <p:cNvSpPr>
              <a:spLocks noChangeArrowheads="1"/>
            </p:cNvSpPr>
            <p:nvPr/>
          </p:nvSpPr>
          <p:spPr bwMode="auto">
            <a:xfrm>
              <a:off x="768" y="2773"/>
              <a:ext cx="1632" cy="384"/>
            </a:xfrm>
            <a:prstGeom prst="ellipse">
              <a:avLst/>
            </a:prstGeom>
            <a:grp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2" name="Oval 6"/>
            <p:cNvSpPr>
              <a:spLocks noChangeArrowheads="1"/>
            </p:cNvSpPr>
            <p:nvPr/>
          </p:nvSpPr>
          <p:spPr bwMode="auto">
            <a:xfrm>
              <a:off x="774" y="3751"/>
              <a:ext cx="1626" cy="349"/>
            </a:xfrm>
            <a:prstGeom prst="ellipse">
              <a:avLst/>
            </a:prstGeom>
            <a:grp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1624" name="Oval 8"/>
          <p:cNvSpPr>
            <a:spLocks noChangeArrowheads="1"/>
          </p:cNvSpPr>
          <p:nvPr/>
        </p:nvSpPr>
        <p:spPr bwMode="auto">
          <a:xfrm>
            <a:off x="4125061" y="5990871"/>
            <a:ext cx="2563091" cy="473365"/>
          </a:xfrm>
          <a:prstGeom prst="roundRect">
            <a:avLst/>
          </a:prstGeom>
          <a:solidFill>
            <a:schemeClr val="bg2">
              <a:lumMod val="25000"/>
            </a:schemeClr>
          </a:solidFill>
          <a:ln w="31750">
            <a:solidFill>
              <a:schemeClr val="tx1"/>
            </a:solidFill>
            <a:round/>
            <a:headEnd/>
            <a:tailEnd/>
          </a:ln>
          <a:effectLst/>
          <a:extLst/>
        </p:spPr>
        <p:txBody>
          <a:bodyPr wrap="none" anchor="ctr"/>
          <a:lstStyle/>
          <a:p>
            <a:endParaRPr lang="en-US"/>
          </a:p>
        </p:txBody>
      </p:sp>
      <p:sp>
        <p:nvSpPr>
          <p:cNvPr id="111619" name="Rectangle 3"/>
          <p:cNvSpPr>
            <a:spLocks noGrp="1" noChangeArrowheads="1"/>
          </p:cNvSpPr>
          <p:nvPr>
            <p:ph type="body" idx="1"/>
          </p:nvPr>
        </p:nvSpPr>
        <p:spPr>
          <a:xfrm>
            <a:off x="949325" y="1981200"/>
            <a:ext cx="7661275" cy="4876800"/>
          </a:xfrm>
        </p:spPr>
        <p:txBody>
          <a:bodyPr>
            <a:normAutofit lnSpcReduction="10000"/>
          </a:bodyPr>
          <a:lstStyle/>
          <a:p>
            <a:r>
              <a:rPr lang="en-US" altLang="en-US" sz="2800" dirty="0"/>
              <a:t>Both the “kingdom” and “priesthood” of saints exist at the same time through Jesus</a:t>
            </a:r>
          </a:p>
          <a:p>
            <a:pPr>
              <a:buFont typeface="Wingdings" pitchFamily="2" charset="2"/>
              <a:buNone/>
            </a:pPr>
            <a:r>
              <a:rPr lang="en-US" altLang="en-US" sz="2800" dirty="0"/>
              <a:t>	</a:t>
            </a:r>
            <a:r>
              <a:rPr lang="en-US" alt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 Peter 2:5, 9</a:t>
            </a:r>
          </a:p>
          <a:p>
            <a:pPr>
              <a:buFont typeface="Wingdings" pitchFamily="2" charset="2"/>
              <a:buNone/>
            </a:pPr>
            <a:r>
              <a:rPr lang="en-US" altLang="en-US" sz="2800" dirty="0"/>
              <a:t>	</a:t>
            </a:r>
            <a:r>
              <a:rPr lang="en-US" altLang="en-US" sz="2800" i="1" dirty="0"/>
              <a:t>“you also, as living stones, are being built up a spiritual house, a holy priesthood, to offer up spiritual sacrifices acceptable to God through Jesus Christ. . .But you are a chosen generation, a royal priesthood, a holy </a:t>
            </a:r>
            <a:r>
              <a:rPr lang="en-US" altLang="en-US" sz="2800" i="1" dirty="0" smtClean="0"/>
              <a:t>nation…”</a:t>
            </a:r>
            <a:endParaRPr lang="en-US" altLang="en-US" sz="2800" i="1" dirty="0"/>
          </a:p>
        </p:txBody>
      </p:sp>
      <p:sp>
        <p:nvSpPr>
          <p:cNvPr id="111620" name="Rectangle 4"/>
          <p:cNvSpPr>
            <a:spLocks noGrp="1" noChangeArrowheads="1"/>
          </p:cNvSpPr>
          <p:nvPr>
            <p:ph type="title"/>
          </p:nvPr>
        </p:nvSpPr>
        <p:spPr>
          <a:noFill/>
          <a:ln/>
        </p:spPr>
        <p:txBody>
          <a:bodyPr/>
          <a:lstStyle/>
          <a:p>
            <a:r>
              <a:rPr lang="en-US" altLang="en-US"/>
              <a:t>Kings and Priests (5:10)</a:t>
            </a:r>
          </a:p>
        </p:txBody>
      </p:sp>
    </p:spTree>
    <p:extLst>
      <p:ext uri="{BB962C8B-B14F-4D97-AF65-F5344CB8AC3E}">
        <p14:creationId xmlns:p14="http://schemas.microsoft.com/office/powerpoint/2010/main" val="302232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Effect transition="in" filter="fade">
                                      <p:cBhvr>
                                        <p:cTn id="7" dur="500"/>
                                        <p:tgtEl>
                                          <p:spTgt spid="11161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1619">
                                            <p:txEl>
                                              <p:pRg st="2" end="2"/>
                                            </p:txEl>
                                          </p:spTgt>
                                        </p:tgtEl>
                                        <p:attrNameLst>
                                          <p:attrName>style.visibility</p:attrName>
                                        </p:attrNameLst>
                                      </p:cBhvr>
                                      <p:to>
                                        <p:strVal val="visible"/>
                                      </p:to>
                                    </p:set>
                                    <p:animEffect transition="in" filter="fade">
                                      <p:cBhvr>
                                        <p:cTn id="10" dur="500"/>
                                        <p:tgtEl>
                                          <p:spTgt spid="11161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1623"/>
                                        </p:tgtEl>
                                        <p:attrNameLst>
                                          <p:attrName>style.visibility</p:attrName>
                                        </p:attrNameLst>
                                      </p:cBhvr>
                                      <p:to>
                                        <p:strVal val="visible"/>
                                      </p:to>
                                    </p:set>
                                    <p:animEffect transition="in" filter="barn(inVertical)">
                                      <p:cBhvr>
                                        <p:cTn id="15" dur="500"/>
                                        <p:tgtEl>
                                          <p:spTgt spid="1116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1624"/>
                                        </p:tgtEl>
                                        <p:attrNameLst>
                                          <p:attrName>style.visibility</p:attrName>
                                        </p:attrNameLst>
                                      </p:cBhvr>
                                      <p:to>
                                        <p:strVal val="visible"/>
                                      </p:to>
                                    </p:set>
                                    <p:animEffect transition="in" filter="barn(inVertical)">
                                      <p:cBhvr>
                                        <p:cTn id="20" dur="5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762000" y="1897082"/>
            <a:ext cx="7924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i="1" dirty="0">
                <a:solidFill>
                  <a:schemeClr val="bg2"/>
                </a:solidFill>
                <a:effectLst>
                  <a:outerShdw blurRad="38100" dist="38100" dir="2700000" algn="tl">
                    <a:srgbClr val="000000">
                      <a:alpha val="43137"/>
                    </a:srgbClr>
                  </a:outerShdw>
                </a:effectLst>
              </a:rPr>
              <a:t>Revelation 5</a:t>
            </a:r>
            <a:r>
              <a:rPr lang="en-US" altLang="en-US" sz="3600" dirty="0">
                <a:solidFill>
                  <a:schemeClr val="bg2"/>
                </a:solidFill>
                <a:effectLst>
                  <a:outerShdw blurRad="38100" dist="38100" dir="2700000" algn="tl">
                    <a:srgbClr val="000000">
                      <a:alpha val="43137"/>
                    </a:srgbClr>
                  </a:outerShdw>
                </a:effectLst>
              </a:rPr>
              <a:t> should impress upon us of our dependency and need for </a:t>
            </a:r>
            <a:r>
              <a:rPr lang="en-US" altLang="en-US" sz="3600" dirty="0" smtClean="0">
                <a:solidFill>
                  <a:schemeClr val="bg2"/>
                </a:solidFill>
                <a:effectLst>
                  <a:outerShdw blurRad="38100" dist="38100" dir="2700000" algn="tl">
                    <a:srgbClr val="000000">
                      <a:alpha val="43137"/>
                    </a:srgbClr>
                  </a:outerShdw>
                </a:effectLst>
              </a:rPr>
              <a:t>Christ. </a:t>
            </a:r>
          </a:p>
          <a:p>
            <a:endParaRPr lang="en-US" altLang="en-US" sz="3600" i="1" dirty="0">
              <a:solidFill>
                <a:schemeClr val="bg2"/>
              </a:solidFill>
              <a:effectLst>
                <a:outerShdw blurRad="38100" dist="38100" dir="2700000" algn="tl">
                  <a:srgbClr val="000000">
                    <a:alpha val="43137"/>
                  </a:srgbClr>
                </a:outerShdw>
              </a:effectLst>
            </a:endParaRPr>
          </a:p>
          <a:p>
            <a:r>
              <a:rPr lang="en-US" altLang="en-US" sz="3600" i="1" dirty="0" smtClean="0">
                <a:solidFill>
                  <a:schemeClr val="bg2"/>
                </a:solidFill>
                <a:effectLst>
                  <a:outerShdw blurRad="38100" dist="38100" dir="2700000" algn="tl">
                    <a:srgbClr val="000000">
                      <a:alpha val="43137"/>
                    </a:srgbClr>
                  </a:outerShdw>
                </a:effectLst>
              </a:rPr>
              <a:t>“. </a:t>
            </a:r>
            <a:r>
              <a:rPr lang="en-US" altLang="en-US" sz="3600" i="1" dirty="0">
                <a:solidFill>
                  <a:schemeClr val="bg2"/>
                </a:solidFill>
                <a:effectLst>
                  <a:outerShdw blurRad="38100" dist="38100" dir="2700000" algn="tl">
                    <a:srgbClr val="000000">
                      <a:alpha val="43137"/>
                    </a:srgbClr>
                  </a:outerShdw>
                </a:effectLst>
              </a:rPr>
              <a:t>. .when you have done all those things which you are commanded, say, ‘</a:t>
            </a:r>
            <a:r>
              <a:rPr lang="en-US" altLang="en-US" sz="3600" b="1" i="1" dirty="0">
                <a:solidFill>
                  <a:schemeClr val="bg2"/>
                </a:solidFill>
                <a:effectLst>
                  <a:outerShdw blurRad="38100" dist="38100" dir="2700000" algn="tl">
                    <a:srgbClr val="000000">
                      <a:alpha val="43137"/>
                    </a:srgbClr>
                  </a:outerShdw>
                </a:effectLst>
              </a:rPr>
              <a:t>We are unprofitable servants.</a:t>
            </a:r>
            <a:r>
              <a:rPr lang="en-US" altLang="en-US" sz="3600" i="1" dirty="0">
                <a:solidFill>
                  <a:schemeClr val="bg2"/>
                </a:solidFill>
                <a:effectLst>
                  <a:outerShdw blurRad="38100" dist="38100" dir="2700000" algn="tl">
                    <a:srgbClr val="000000">
                      <a:alpha val="43137"/>
                    </a:srgbClr>
                  </a:outerShdw>
                </a:effectLst>
              </a:rPr>
              <a:t> We have done what was our duty to do’”</a:t>
            </a:r>
            <a:r>
              <a:rPr lang="en-US" altLang="en-US" sz="3600" dirty="0">
                <a:solidFill>
                  <a:schemeClr val="bg2"/>
                </a:solidFill>
                <a:effectLst>
                  <a:outerShdw blurRad="38100" dist="38100" dir="2700000" algn="tl">
                    <a:srgbClr val="000000">
                      <a:alpha val="43137"/>
                    </a:srgbClr>
                  </a:outerShdw>
                </a:effectLst>
              </a:rPr>
              <a:t> (Lk. 17:10)</a:t>
            </a:r>
          </a:p>
        </p:txBody>
      </p:sp>
      <p:sp>
        <p:nvSpPr>
          <p:cNvPr id="64517" name="Text Box 5"/>
          <p:cNvSpPr txBox="1">
            <a:spLocks noChangeArrowheads="1"/>
          </p:cNvSpPr>
          <p:nvPr/>
        </p:nvSpPr>
        <p:spPr bwMode="auto">
          <a:xfrm>
            <a:off x="378655" y="177225"/>
            <a:ext cx="6340475" cy="830997"/>
          </a:xfrm>
          <a:prstGeom prst="rect">
            <a:avLst/>
          </a:prstGeom>
          <a:solidFill>
            <a:schemeClr val="accent2">
              <a:alpha val="60001"/>
            </a:schemeClr>
          </a:solidFill>
          <a:ln w="9525">
            <a:solidFill>
              <a:schemeClr val="hlink"/>
            </a:solidFill>
            <a:miter lim="800000"/>
            <a:headEnd/>
            <a:tailEnd/>
          </a:ln>
          <a:effectLst>
            <a:softEdge rad="127000"/>
          </a:effectLst>
          <a:extLst/>
        </p:spPr>
        <p:txBody>
          <a:bodyPr>
            <a:spAutoFit/>
          </a:bodyPr>
          <a:lstStyle/>
          <a:p>
            <a:r>
              <a:rPr lang="en-US" altLang="en-US" sz="4800" b="1" spc="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Our Unworthiness</a:t>
            </a:r>
            <a:endParaRPr lang="en-US" altLang="en-US" sz="4800" b="1" spc="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35995477"/>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r>
              <a:rPr lang="en-US" altLang="en-US"/>
              <a:t>Heaven’s Praise (5:11-14)</a:t>
            </a:r>
          </a:p>
        </p:txBody>
      </p:sp>
      <p:sp>
        <p:nvSpPr>
          <p:cNvPr id="113667" name="Rectangle 3"/>
          <p:cNvSpPr>
            <a:spLocks noGrp="1" noChangeArrowheads="1"/>
          </p:cNvSpPr>
          <p:nvPr>
            <p:ph type="body" idx="1"/>
          </p:nvPr>
        </p:nvSpPr>
        <p:spPr/>
        <p:txBody>
          <a:bodyPr>
            <a:normAutofit/>
          </a:bodyPr>
          <a:lstStyle/>
          <a:p>
            <a:r>
              <a:rPr lang="en-US" altLang="en-US" dirty="0" smtClean="0"/>
              <a:t>The voice of many</a:t>
            </a:r>
          </a:p>
          <a:p>
            <a:r>
              <a:rPr lang="en-US" altLang="en-US" dirty="0" smtClean="0"/>
              <a:t>the </a:t>
            </a:r>
            <a:r>
              <a:rPr lang="en-US" altLang="en-US" dirty="0"/>
              <a:t>chorus of 100 </a:t>
            </a:r>
            <a:r>
              <a:rPr lang="en-US" altLang="en-US" dirty="0" smtClean="0"/>
              <a:t>million</a:t>
            </a:r>
            <a:endParaRPr lang="en-US" altLang="en-US" dirty="0"/>
          </a:p>
          <a:p>
            <a:pPr>
              <a:buFont typeface="Wingdings" pitchFamily="2" charset="2"/>
              <a:buNone/>
            </a:pPr>
            <a:r>
              <a:rPr lang="en-US" altLang="en-US" dirty="0"/>
              <a:t>	</a:t>
            </a:r>
            <a:endParaRPr lang="en-US" altLang="en-US" dirty="0" smtClean="0"/>
          </a:p>
          <a:p>
            <a:pPr>
              <a:buFont typeface="Wingdings" pitchFamily="2" charset="2"/>
              <a:buNone/>
            </a:pPr>
            <a:r>
              <a:rPr lang="en-US" altLang="en-US" b="1" dirty="0" smtClean="0"/>
              <a:t>Ps </a:t>
            </a:r>
            <a:r>
              <a:rPr lang="en-US" altLang="en-US" b="1" dirty="0"/>
              <a:t>132:9</a:t>
            </a:r>
            <a:r>
              <a:rPr lang="en-US" altLang="en-US" dirty="0"/>
              <a:t>, </a:t>
            </a:r>
            <a:r>
              <a:rPr lang="en-US" altLang="en-US" i="1" dirty="0"/>
              <a:t>“Let thy priests be clothed with righteousness; and let thy saints shout for joy.”</a:t>
            </a:r>
            <a:r>
              <a:rPr lang="en-US" altLang="en-US" dirty="0"/>
              <a:t> </a:t>
            </a:r>
          </a:p>
        </p:txBody>
      </p:sp>
    </p:spTree>
    <p:extLst>
      <p:ext uri="{BB962C8B-B14F-4D97-AF65-F5344CB8AC3E}">
        <p14:creationId xmlns:p14="http://schemas.microsoft.com/office/powerpoint/2010/main" val="145200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667">
                                            <p:txEl>
                                              <p:pRg st="3" end="3"/>
                                            </p:txEl>
                                          </p:spTgt>
                                        </p:tgtEl>
                                        <p:attrNameLst>
                                          <p:attrName>style.visibility</p:attrName>
                                        </p:attrNameLst>
                                      </p:cBhvr>
                                      <p:to>
                                        <p:strVal val="visible"/>
                                      </p:to>
                                    </p:set>
                                    <p:animEffect transition="in" filter="fade">
                                      <p:cBhvr>
                                        <p:cTn id="7" dur="500"/>
                                        <p:tgtEl>
                                          <p:spTgt spid="1136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r>
              <a:rPr lang="en-US" altLang="en-US"/>
              <a:t>Heaven’s Praise (5:11-14)</a:t>
            </a:r>
          </a:p>
        </p:txBody>
      </p:sp>
      <p:sp>
        <p:nvSpPr>
          <p:cNvPr id="114691" name="Rectangle 3"/>
          <p:cNvSpPr>
            <a:spLocks noGrp="1" noChangeArrowheads="1"/>
          </p:cNvSpPr>
          <p:nvPr>
            <p:ph type="body" idx="1"/>
          </p:nvPr>
        </p:nvSpPr>
        <p:spPr>
          <a:xfrm>
            <a:off x="762000" y="1600200"/>
            <a:ext cx="7924800" cy="5257800"/>
          </a:xfrm>
        </p:spPr>
        <p:txBody>
          <a:bodyPr>
            <a:noAutofit/>
          </a:bodyPr>
          <a:lstStyle/>
          <a:p>
            <a:pPr>
              <a:lnSpc>
                <a:spcPct val="90000"/>
              </a:lnSpc>
            </a:pPr>
            <a:r>
              <a:rPr lang="en-US" altLang="en-US" dirty="0"/>
              <a:t>Seven things Jesus is Worthy of:</a:t>
            </a:r>
          </a:p>
          <a:p>
            <a:pPr lvl="1">
              <a:lnSpc>
                <a:spcPct val="90000"/>
              </a:lnSpc>
            </a:pPr>
            <a:r>
              <a:rPr lang="en-US" altLang="en-US" b="1" i="1" dirty="0"/>
              <a:t>Power</a:t>
            </a:r>
            <a:r>
              <a:rPr lang="en-US" altLang="en-US" dirty="0"/>
              <a:t> (Gk. </a:t>
            </a:r>
            <a:r>
              <a:rPr lang="en-US" altLang="en-US" i="1" dirty="0" err="1"/>
              <a:t>dunamis</a:t>
            </a:r>
            <a:r>
              <a:rPr lang="en-US" altLang="en-US" dirty="0"/>
              <a:t>), strength, power like </a:t>
            </a:r>
            <a:r>
              <a:rPr lang="en-US" altLang="en-US" dirty="0" smtClean="0"/>
              <a:t>dynamite</a:t>
            </a:r>
          </a:p>
          <a:p>
            <a:pPr lvl="2">
              <a:lnSpc>
                <a:spcPct val="90000"/>
              </a:lnSpc>
            </a:pPr>
            <a:r>
              <a:rPr lang="en-US" altLang="en-US" dirty="0" smtClean="0"/>
              <a:t>Rom</a:t>
            </a:r>
            <a:r>
              <a:rPr lang="en-US" altLang="en-US" dirty="0"/>
              <a:t>. 1:16; 1 Cor. 1:24</a:t>
            </a:r>
          </a:p>
          <a:p>
            <a:pPr lvl="1">
              <a:lnSpc>
                <a:spcPct val="90000"/>
              </a:lnSpc>
            </a:pPr>
            <a:r>
              <a:rPr lang="en-US" altLang="en-US" b="1" i="1" dirty="0"/>
              <a:t>Riches</a:t>
            </a:r>
            <a:r>
              <a:rPr lang="en-US" altLang="en-US" dirty="0"/>
              <a:t> –abundance, plentitude </a:t>
            </a:r>
          </a:p>
          <a:p>
            <a:pPr lvl="2">
              <a:lnSpc>
                <a:spcPct val="90000"/>
              </a:lnSpc>
            </a:pPr>
            <a:r>
              <a:rPr lang="en-US" altLang="en-US" dirty="0" smtClean="0"/>
              <a:t>2 </a:t>
            </a:r>
            <a:r>
              <a:rPr lang="en-US" altLang="en-US" dirty="0"/>
              <a:t>Cor. 8:9; Heb. </a:t>
            </a:r>
            <a:r>
              <a:rPr lang="en-US" altLang="en-US" dirty="0" smtClean="0"/>
              <a:t>11:26</a:t>
            </a:r>
            <a:endParaRPr lang="en-US" altLang="en-US" dirty="0"/>
          </a:p>
          <a:p>
            <a:pPr lvl="1">
              <a:lnSpc>
                <a:spcPct val="90000"/>
              </a:lnSpc>
            </a:pPr>
            <a:r>
              <a:rPr lang="en-US" altLang="en-US" b="1" i="1" dirty="0"/>
              <a:t>Wisdom</a:t>
            </a:r>
            <a:r>
              <a:rPr lang="en-US" altLang="en-US" dirty="0"/>
              <a:t> –broad and full </a:t>
            </a:r>
            <a:r>
              <a:rPr lang="en-US" altLang="en-US" dirty="0" smtClean="0"/>
              <a:t>intelligence </a:t>
            </a:r>
          </a:p>
          <a:p>
            <a:pPr lvl="2">
              <a:lnSpc>
                <a:spcPct val="90000"/>
              </a:lnSpc>
            </a:pPr>
            <a:r>
              <a:rPr lang="en-US" altLang="en-US" dirty="0" smtClean="0"/>
              <a:t>Col</a:t>
            </a:r>
            <a:r>
              <a:rPr lang="en-US" altLang="en-US" dirty="0"/>
              <a:t>. </a:t>
            </a:r>
            <a:r>
              <a:rPr lang="en-US" altLang="en-US" dirty="0" smtClean="0"/>
              <a:t>2:3</a:t>
            </a:r>
            <a:endParaRPr lang="en-US" altLang="en-US" dirty="0"/>
          </a:p>
          <a:p>
            <a:pPr lvl="1">
              <a:lnSpc>
                <a:spcPct val="90000"/>
              </a:lnSpc>
            </a:pPr>
            <a:r>
              <a:rPr lang="en-US" altLang="en-US" b="1" i="1" dirty="0"/>
              <a:t>Strength</a:t>
            </a:r>
            <a:r>
              <a:rPr lang="en-US" altLang="en-US" i="1" dirty="0"/>
              <a:t> –force</a:t>
            </a:r>
            <a:r>
              <a:rPr lang="en-US" altLang="en-US" dirty="0"/>
              <a:t>, as in physical </a:t>
            </a:r>
            <a:r>
              <a:rPr lang="en-US" altLang="en-US" dirty="0" smtClean="0"/>
              <a:t>power </a:t>
            </a:r>
          </a:p>
          <a:p>
            <a:pPr lvl="2">
              <a:lnSpc>
                <a:spcPct val="90000"/>
              </a:lnSpc>
            </a:pPr>
            <a:r>
              <a:rPr lang="en-US" altLang="en-US" dirty="0" smtClean="0"/>
              <a:t>2 </a:t>
            </a:r>
            <a:r>
              <a:rPr lang="en-US" altLang="en-US" dirty="0"/>
              <a:t>Pet. 2:11; </a:t>
            </a:r>
            <a:r>
              <a:rPr lang="en-US" altLang="en-US" i="1" dirty="0"/>
              <a:t>might</a:t>
            </a:r>
            <a:r>
              <a:rPr lang="en-US" altLang="en-US" dirty="0"/>
              <a:t>, Eph. 6:10; </a:t>
            </a:r>
            <a:r>
              <a:rPr lang="en-US" altLang="en-US" dirty="0" smtClean="0"/>
              <a:t>1:19</a:t>
            </a:r>
            <a:endParaRPr lang="en-US" altLang="en-US" i="1" dirty="0"/>
          </a:p>
        </p:txBody>
      </p:sp>
    </p:spTree>
    <p:extLst>
      <p:ext uri="{BB962C8B-B14F-4D97-AF65-F5344CB8AC3E}">
        <p14:creationId xmlns:p14="http://schemas.microsoft.com/office/powerpoint/2010/main" val="20140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animEffect transition="in" filter="fade">
                                      <p:cBhvr>
                                        <p:cTn id="7" dur="500"/>
                                        <p:tgtEl>
                                          <p:spTgt spid="11469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691">
                                            <p:txEl>
                                              <p:pRg st="2" end="2"/>
                                            </p:txEl>
                                          </p:spTgt>
                                        </p:tgtEl>
                                        <p:attrNameLst>
                                          <p:attrName>style.visibility</p:attrName>
                                        </p:attrNameLst>
                                      </p:cBhvr>
                                      <p:to>
                                        <p:strVal val="visible"/>
                                      </p:to>
                                    </p:set>
                                    <p:animEffect transition="in" filter="fade">
                                      <p:cBhvr>
                                        <p:cTn id="10" dur="500"/>
                                        <p:tgtEl>
                                          <p:spTgt spid="11469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4691">
                                            <p:txEl>
                                              <p:pRg st="3" end="3"/>
                                            </p:txEl>
                                          </p:spTgt>
                                        </p:tgtEl>
                                        <p:attrNameLst>
                                          <p:attrName>style.visibility</p:attrName>
                                        </p:attrNameLst>
                                      </p:cBhvr>
                                      <p:to>
                                        <p:strVal val="visible"/>
                                      </p:to>
                                    </p:set>
                                    <p:animEffect transition="in" filter="fade">
                                      <p:cBhvr>
                                        <p:cTn id="15" dur="500"/>
                                        <p:tgtEl>
                                          <p:spTgt spid="114691">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4691">
                                            <p:txEl>
                                              <p:pRg st="4" end="4"/>
                                            </p:txEl>
                                          </p:spTgt>
                                        </p:tgtEl>
                                        <p:attrNameLst>
                                          <p:attrName>style.visibility</p:attrName>
                                        </p:attrNameLst>
                                      </p:cBhvr>
                                      <p:to>
                                        <p:strVal val="visible"/>
                                      </p:to>
                                    </p:set>
                                    <p:animEffect transition="in" filter="fade">
                                      <p:cBhvr>
                                        <p:cTn id="18" dur="500"/>
                                        <p:tgtEl>
                                          <p:spTgt spid="11469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4691">
                                            <p:txEl>
                                              <p:pRg st="5" end="5"/>
                                            </p:txEl>
                                          </p:spTgt>
                                        </p:tgtEl>
                                        <p:attrNameLst>
                                          <p:attrName>style.visibility</p:attrName>
                                        </p:attrNameLst>
                                      </p:cBhvr>
                                      <p:to>
                                        <p:strVal val="visible"/>
                                      </p:to>
                                    </p:set>
                                    <p:animEffect transition="in" filter="fade">
                                      <p:cBhvr>
                                        <p:cTn id="23" dur="500"/>
                                        <p:tgtEl>
                                          <p:spTgt spid="114691">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4691">
                                            <p:txEl>
                                              <p:pRg st="6" end="6"/>
                                            </p:txEl>
                                          </p:spTgt>
                                        </p:tgtEl>
                                        <p:attrNameLst>
                                          <p:attrName>style.visibility</p:attrName>
                                        </p:attrNameLst>
                                      </p:cBhvr>
                                      <p:to>
                                        <p:strVal val="visible"/>
                                      </p:to>
                                    </p:set>
                                    <p:animEffect transition="in" filter="fade">
                                      <p:cBhvr>
                                        <p:cTn id="26" dur="500"/>
                                        <p:tgtEl>
                                          <p:spTgt spid="114691">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4691">
                                            <p:txEl>
                                              <p:pRg st="7" end="7"/>
                                            </p:txEl>
                                          </p:spTgt>
                                        </p:tgtEl>
                                        <p:attrNameLst>
                                          <p:attrName>style.visibility</p:attrName>
                                        </p:attrNameLst>
                                      </p:cBhvr>
                                      <p:to>
                                        <p:strVal val="visible"/>
                                      </p:to>
                                    </p:set>
                                    <p:animEffect transition="in" filter="fade">
                                      <p:cBhvr>
                                        <p:cTn id="31" dur="500"/>
                                        <p:tgtEl>
                                          <p:spTgt spid="114691">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4691">
                                            <p:txEl>
                                              <p:pRg st="8" end="8"/>
                                            </p:txEl>
                                          </p:spTgt>
                                        </p:tgtEl>
                                        <p:attrNameLst>
                                          <p:attrName>style.visibility</p:attrName>
                                        </p:attrNameLst>
                                      </p:cBhvr>
                                      <p:to>
                                        <p:strVal val="visible"/>
                                      </p:to>
                                    </p:set>
                                    <p:animEffect transition="in" filter="fade">
                                      <p:cBhvr>
                                        <p:cTn id="34" dur="500"/>
                                        <p:tgtEl>
                                          <p:spTgt spid="1146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fontScale="90000"/>
          </a:bodyPr>
          <a:lstStyle/>
          <a:p>
            <a:r>
              <a:rPr lang="en-US" altLang="en-US"/>
              <a:t>Heaven’s Praise (5:11-14)</a:t>
            </a:r>
          </a:p>
        </p:txBody>
      </p:sp>
      <p:sp>
        <p:nvSpPr>
          <p:cNvPr id="115715" name="Rectangle 3"/>
          <p:cNvSpPr>
            <a:spLocks noGrp="1" noChangeArrowheads="1"/>
          </p:cNvSpPr>
          <p:nvPr>
            <p:ph type="body" idx="1"/>
          </p:nvPr>
        </p:nvSpPr>
        <p:spPr>
          <a:xfrm>
            <a:off x="762001" y="2514600"/>
            <a:ext cx="7848600" cy="4343400"/>
          </a:xfrm>
        </p:spPr>
        <p:txBody>
          <a:bodyPr>
            <a:normAutofit/>
          </a:bodyPr>
          <a:lstStyle/>
          <a:p>
            <a:pPr lvl="1">
              <a:lnSpc>
                <a:spcPct val="90000"/>
              </a:lnSpc>
            </a:pPr>
            <a:r>
              <a:rPr lang="en-US" altLang="en-US" sz="3200" b="1" i="1" dirty="0" smtClean="0"/>
              <a:t>Honor</a:t>
            </a:r>
            <a:r>
              <a:rPr lang="en-US" altLang="en-US" sz="3200" dirty="0" smtClean="0"/>
              <a:t> </a:t>
            </a:r>
            <a:r>
              <a:rPr lang="en-US" altLang="en-US" sz="3200" dirty="0"/>
              <a:t>–that which is given to one by reason of rank, reverence </a:t>
            </a:r>
            <a:endParaRPr lang="en-US" altLang="en-US" sz="3200" dirty="0" smtClean="0"/>
          </a:p>
          <a:p>
            <a:pPr lvl="2">
              <a:lnSpc>
                <a:spcPct val="90000"/>
              </a:lnSpc>
            </a:pPr>
            <a:r>
              <a:rPr lang="en-US" altLang="en-US" dirty="0" smtClean="0"/>
              <a:t>Heb</a:t>
            </a:r>
            <a:r>
              <a:rPr lang="en-US" altLang="en-US" dirty="0"/>
              <a:t>. 2:9; </a:t>
            </a:r>
            <a:r>
              <a:rPr lang="en-US" altLang="en-US" dirty="0" smtClean="0"/>
              <a:t>3:3</a:t>
            </a:r>
            <a:endParaRPr lang="en-US" altLang="en-US" dirty="0"/>
          </a:p>
          <a:p>
            <a:pPr lvl="1">
              <a:lnSpc>
                <a:spcPct val="90000"/>
              </a:lnSpc>
            </a:pPr>
            <a:r>
              <a:rPr lang="en-US" altLang="en-US" sz="3200" b="1" i="1" dirty="0"/>
              <a:t>Glory</a:t>
            </a:r>
            <a:r>
              <a:rPr lang="en-US" altLang="en-US" sz="3200" dirty="0"/>
              <a:t> –splendor brightness </a:t>
            </a:r>
            <a:endParaRPr lang="en-US" altLang="en-US" sz="3200" dirty="0" smtClean="0"/>
          </a:p>
          <a:p>
            <a:pPr lvl="2">
              <a:lnSpc>
                <a:spcPct val="90000"/>
              </a:lnSpc>
            </a:pPr>
            <a:r>
              <a:rPr lang="en-US" altLang="en-US" dirty="0" smtClean="0"/>
              <a:t>Jn</a:t>
            </a:r>
            <a:r>
              <a:rPr lang="en-US" altLang="en-US" dirty="0"/>
              <a:t>. 1:14; Heb. </a:t>
            </a:r>
            <a:r>
              <a:rPr lang="en-US" altLang="en-US" dirty="0" smtClean="0"/>
              <a:t>1:3</a:t>
            </a:r>
            <a:endParaRPr lang="en-US" altLang="en-US" dirty="0"/>
          </a:p>
          <a:p>
            <a:pPr lvl="1">
              <a:lnSpc>
                <a:spcPct val="90000"/>
              </a:lnSpc>
            </a:pPr>
            <a:r>
              <a:rPr lang="en-US" altLang="en-US" sz="3200" b="1" i="1" dirty="0" smtClean="0"/>
              <a:t>Blessing</a:t>
            </a:r>
            <a:r>
              <a:rPr lang="en-US" altLang="en-US" sz="3200" i="1" dirty="0" smtClean="0"/>
              <a:t>- praise &amp; laudation</a:t>
            </a:r>
            <a:endParaRPr lang="en-US" altLang="en-US" sz="3200" dirty="0" smtClean="0"/>
          </a:p>
          <a:p>
            <a:pPr lvl="2">
              <a:lnSpc>
                <a:spcPct val="90000"/>
              </a:lnSpc>
            </a:pPr>
            <a:r>
              <a:rPr lang="en-US" altLang="en-US" dirty="0" smtClean="0"/>
              <a:t>Phil. 2:9, 10</a:t>
            </a:r>
            <a:endParaRPr lang="en-US" altLang="en-US" dirty="0"/>
          </a:p>
        </p:txBody>
      </p:sp>
    </p:spTree>
    <p:extLst>
      <p:ext uri="{BB962C8B-B14F-4D97-AF65-F5344CB8AC3E}">
        <p14:creationId xmlns:p14="http://schemas.microsoft.com/office/powerpoint/2010/main" val="9414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715">
                                            <p:txEl>
                                              <p:pRg st="2" end="2"/>
                                            </p:txEl>
                                          </p:spTgt>
                                        </p:tgtEl>
                                        <p:attrNameLst>
                                          <p:attrName>style.visibility</p:attrName>
                                        </p:attrNameLst>
                                      </p:cBhvr>
                                      <p:to>
                                        <p:strVal val="visible"/>
                                      </p:to>
                                    </p:set>
                                    <p:animEffect transition="in" filter="fade">
                                      <p:cBhvr>
                                        <p:cTn id="7" dur="500"/>
                                        <p:tgtEl>
                                          <p:spTgt spid="115715">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5715">
                                            <p:txEl>
                                              <p:pRg st="3" end="3"/>
                                            </p:txEl>
                                          </p:spTgt>
                                        </p:tgtEl>
                                        <p:attrNameLst>
                                          <p:attrName>style.visibility</p:attrName>
                                        </p:attrNameLst>
                                      </p:cBhvr>
                                      <p:to>
                                        <p:strVal val="visible"/>
                                      </p:to>
                                    </p:set>
                                    <p:animEffect transition="in" filter="fade">
                                      <p:cBhvr>
                                        <p:cTn id="10" dur="500"/>
                                        <p:tgtEl>
                                          <p:spTgt spid="11571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5715">
                                            <p:txEl>
                                              <p:pRg st="4" end="4"/>
                                            </p:txEl>
                                          </p:spTgt>
                                        </p:tgtEl>
                                        <p:attrNameLst>
                                          <p:attrName>style.visibility</p:attrName>
                                        </p:attrNameLst>
                                      </p:cBhvr>
                                      <p:to>
                                        <p:strVal val="visible"/>
                                      </p:to>
                                    </p:set>
                                    <p:animEffect transition="in" filter="fade">
                                      <p:cBhvr>
                                        <p:cTn id="15" dur="500"/>
                                        <p:tgtEl>
                                          <p:spTgt spid="115715">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5715">
                                            <p:txEl>
                                              <p:pRg st="5" end="5"/>
                                            </p:txEl>
                                          </p:spTgt>
                                        </p:tgtEl>
                                        <p:attrNameLst>
                                          <p:attrName>style.visibility</p:attrName>
                                        </p:attrNameLst>
                                      </p:cBhvr>
                                      <p:to>
                                        <p:strVal val="visible"/>
                                      </p:to>
                                    </p:set>
                                    <p:animEffect transition="in" filter="fade">
                                      <p:cBhvr>
                                        <p:cTn id="18" dur="500"/>
                                        <p:tgtEl>
                                          <p:spTgt spid="115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sz="4400" b="1" dirty="0" smtClean="0"/>
              <a:t>Our Benefit</a:t>
            </a:r>
            <a:r>
              <a:rPr lang="en-US" altLang="en-US" sz="4400" b="1" dirty="0"/>
              <a:t>!</a:t>
            </a:r>
          </a:p>
        </p:txBody>
      </p:sp>
      <p:sp>
        <p:nvSpPr>
          <p:cNvPr id="63491" name="Rectangle 3"/>
          <p:cNvSpPr>
            <a:spLocks noGrp="1" noChangeArrowheads="1"/>
          </p:cNvSpPr>
          <p:nvPr>
            <p:ph type="body" idx="1"/>
          </p:nvPr>
        </p:nvSpPr>
        <p:spPr>
          <a:xfrm>
            <a:off x="949325" y="1752600"/>
            <a:ext cx="7966075" cy="4724400"/>
          </a:xfrm>
        </p:spPr>
        <p:txBody>
          <a:bodyPr>
            <a:normAutofit lnSpcReduction="10000"/>
          </a:bodyPr>
          <a:lstStyle/>
          <a:p>
            <a:pPr>
              <a:lnSpc>
                <a:spcPct val="90000"/>
              </a:lnSpc>
              <a:buFont typeface="Wingdings" panose="05000000000000000000" pitchFamily="2" charset="2"/>
              <a:buChar char="ü"/>
            </a:pPr>
            <a:r>
              <a:rPr lang="en-US" altLang="en-US" dirty="0"/>
              <a:t>God’s will was written (5:1)</a:t>
            </a:r>
          </a:p>
          <a:p>
            <a:pPr>
              <a:lnSpc>
                <a:spcPct val="90000"/>
              </a:lnSpc>
              <a:buFont typeface="Wingdings" panose="05000000000000000000" pitchFamily="2" charset="2"/>
              <a:buChar char="ü"/>
            </a:pPr>
            <a:r>
              <a:rPr lang="en-US" altLang="en-US" dirty="0"/>
              <a:t>God’s will needs to be opened and looked </a:t>
            </a:r>
            <a:r>
              <a:rPr lang="en-US" altLang="en-US" dirty="0" smtClean="0"/>
              <a:t>into (5:3)</a:t>
            </a:r>
            <a:endParaRPr lang="en-US" altLang="en-US" dirty="0"/>
          </a:p>
          <a:p>
            <a:pPr>
              <a:lnSpc>
                <a:spcPct val="90000"/>
              </a:lnSpc>
              <a:buFont typeface="Wingdings" panose="05000000000000000000" pitchFamily="2" charset="2"/>
              <a:buChar char="ü"/>
            </a:pPr>
            <a:r>
              <a:rPr lang="en-US" altLang="en-US" dirty="0"/>
              <a:t>Christ came to do the will of God, </a:t>
            </a:r>
            <a:r>
              <a:rPr lang="en-US" altLang="en-US" i="1" dirty="0"/>
              <a:t>“He came and took the scroll out of the right hand of Him who sat on the throne”</a:t>
            </a:r>
            <a:r>
              <a:rPr lang="en-US" altLang="en-US" dirty="0"/>
              <a:t> (5:6)</a:t>
            </a:r>
          </a:p>
          <a:p>
            <a:pPr>
              <a:lnSpc>
                <a:spcPct val="90000"/>
              </a:lnSpc>
              <a:buFont typeface="Wingdings" panose="05000000000000000000" pitchFamily="2" charset="2"/>
              <a:buChar char="ü"/>
            </a:pPr>
            <a:r>
              <a:rPr lang="en-US" altLang="en-US" dirty="0"/>
              <a:t>Without the work of Christ, we should all weep! We would all be lost in hopelessness!</a:t>
            </a:r>
          </a:p>
        </p:txBody>
      </p:sp>
    </p:spTree>
    <p:extLst>
      <p:ext uri="{BB962C8B-B14F-4D97-AF65-F5344CB8AC3E}">
        <p14:creationId xmlns:p14="http://schemas.microsoft.com/office/powerpoint/2010/main" val="277677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wipe(left)">
                                      <p:cBhvr>
                                        <p:cTn id="12" dur="500"/>
                                        <p:tgtEl>
                                          <p:spTgt spid="63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wipe(left)">
                                      <p:cBhvr>
                                        <p:cTn id="17" dur="500"/>
                                        <p:tgtEl>
                                          <p:spTgt spid="634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Effect transition="in" filter="wipe(left)">
                                      <p:cBhvr>
                                        <p:cTn id="22" dur="500"/>
                                        <p:tgtEl>
                                          <p:spTgt spid="63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2119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066800"/>
            <a:ext cx="5638800" cy="533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Lithos Pro Regular" pitchFamily="8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Lithos Pro Regular" pitchFamily="8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Lithos Pro Regular" pitchFamily="8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Lithos Pro Regular" pitchFamily="8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Lithos Pro Regular" pitchFamily="8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Tx/>
              <a:buSzTx/>
              <a:buNone/>
              <a:tabLst/>
              <a:defRPr/>
            </a:pPr>
            <a:r>
              <a:rPr kumimoji="0" lang="en-US" altLang="en-US" sz="44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Lithos Pro Regular" pitchFamily="82" charset="0"/>
                <a:ea typeface="+mn-ea"/>
                <a:cs typeface="+mn-cs"/>
              </a:rPr>
              <a:t>Genesis 49:8-12</a:t>
            </a:r>
          </a:p>
          <a:p>
            <a:pPr marR="0" lvl="1" algn="l" defTabSz="914400" rtl="0" eaLnBrk="1" fontAlgn="auto" latinLnBrk="0" hangingPunct="1">
              <a:lnSpc>
                <a:spcPct val="90000"/>
              </a:lnSpc>
              <a:spcBef>
                <a:spcPct val="2000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dirty="0" smtClean="0">
                <a:ln>
                  <a:noFill/>
                </a:ln>
                <a:solidFill>
                  <a:sysClr val="window" lastClr="FFFFFF"/>
                </a:solidFill>
                <a:effectLst/>
                <a:uLnTx/>
                <a:uFillTx/>
                <a:latin typeface="Lithos Pro Regular" pitchFamily="82" charset="0"/>
                <a:ea typeface="+mn-ea"/>
                <a:cs typeface="+mn-cs"/>
              </a:rPr>
              <a:t>hand on neck of enemies</a:t>
            </a:r>
          </a:p>
          <a:p>
            <a:pPr marR="0" lvl="1" algn="l" defTabSz="914400" rtl="0" eaLnBrk="1" fontAlgn="auto" latinLnBrk="0" hangingPunct="1">
              <a:lnSpc>
                <a:spcPct val="90000"/>
              </a:lnSpc>
              <a:spcBef>
                <a:spcPct val="2000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dirty="0" smtClean="0">
                <a:ln>
                  <a:noFill/>
                </a:ln>
                <a:solidFill>
                  <a:sysClr val="window" lastClr="FFFFFF"/>
                </a:solidFill>
                <a:effectLst/>
                <a:uLnTx/>
                <a:uFillTx/>
                <a:latin typeface="Lithos Pro Regular" pitchFamily="82" charset="0"/>
                <a:ea typeface="+mn-ea"/>
                <a:cs typeface="+mn-cs"/>
              </a:rPr>
              <a:t>brethren bow down</a:t>
            </a:r>
          </a:p>
          <a:p>
            <a:pPr marR="0" lvl="1" algn="l" defTabSz="914400" rtl="0" eaLnBrk="1" fontAlgn="auto" latinLnBrk="0" hangingPunct="1">
              <a:lnSpc>
                <a:spcPct val="90000"/>
              </a:lnSpc>
              <a:spcBef>
                <a:spcPct val="2000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dirty="0" smtClean="0">
                <a:ln>
                  <a:noFill/>
                </a:ln>
                <a:solidFill>
                  <a:sysClr val="window" lastClr="FFFFFF"/>
                </a:solidFill>
                <a:effectLst/>
                <a:uLnTx/>
                <a:uFillTx/>
                <a:latin typeface="Lithos Pro Regular" pitchFamily="82" charset="0"/>
                <a:ea typeface="+mn-ea"/>
                <a:cs typeface="+mn-cs"/>
              </a:rPr>
              <a:t>scepter</a:t>
            </a:r>
          </a:p>
          <a:p>
            <a:pPr marR="0" lvl="1" algn="l" defTabSz="914400" rtl="0" eaLnBrk="1" fontAlgn="auto" latinLnBrk="0" hangingPunct="1">
              <a:lnSpc>
                <a:spcPct val="90000"/>
              </a:lnSpc>
              <a:spcBef>
                <a:spcPct val="2000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dirty="0" smtClean="0">
                <a:ln>
                  <a:noFill/>
                </a:ln>
                <a:solidFill>
                  <a:sysClr val="window" lastClr="FFFFFF"/>
                </a:solidFill>
                <a:effectLst/>
                <a:uLnTx/>
                <a:uFillTx/>
                <a:latin typeface="Lithos Pro Regular" pitchFamily="82" charset="0"/>
                <a:ea typeface="+mn-ea"/>
                <a:cs typeface="+mn-cs"/>
              </a:rPr>
              <a:t>lawgiver</a:t>
            </a:r>
          </a:p>
          <a:p>
            <a:pPr marR="0" lvl="1" algn="l" defTabSz="914400" rtl="0" eaLnBrk="1" fontAlgn="auto" latinLnBrk="0" hangingPunct="1">
              <a:lnSpc>
                <a:spcPct val="90000"/>
              </a:lnSpc>
              <a:spcBef>
                <a:spcPct val="2000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dirty="0" smtClean="0">
                <a:ln>
                  <a:noFill/>
                </a:ln>
                <a:solidFill>
                  <a:sysClr val="window" lastClr="FFFFFF"/>
                </a:solidFill>
                <a:effectLst/>
                <a:uLnTx/>
                <a:uFillTx/>
                <a:latin typeface="Lithos Pro Regular" pitchFamily="82" charset="0"/>
                <a:ea typeface="+mn-ea"/>
                <a:cs typeface="+mn-cs"/>
              </a:rPr>
              <a:t>obedience of the people</a:t>
            </a:r>
          </a:p>
          <a:p>
            <a:pPr marR="0" lvl="1" algn="l" defTabSz="914400" rtl="0" eaLnBrk="1" fontAlgn="auto" latinLnBrk="0" hangingPunct="1">
              <a:lnSpc>
                <a:spcPct val="90000"/>
              </a:lnSpc>
              <a:spcBef>
                <a:spcPct val="2000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dirty="0" smtClean="0">
                <a:ln>
                  <a:noFill/>
                </a:ln>
                <a:solidFill>
                  <a:sysClr val="window" lastClr="FFFFFF"/>
                </a:solidFill>
                <a:effectLst/>
                <a:uLnTx/>
                <a:uFillTx/>
                <a:latin typeface="Lithos Pro Regular" pitchFamily="82" charset="0"/>
                <a:ea typeface="+mn-ea"/>
                <a:cs typeface="+mn-cs"/>
              </a:rPr>
              <a:t>teeth whiter than milk (cf. 1 Pet. 2:22)</a:t>
            </a:r>
            <a:endParaRPr kumimoji="0" lang="en-US" altLang="en-US" sz="3200" b="0" i="0" u="none" strike="noStrike" kern="1200" cap="none" spc="0" normalizeH="0" baseline="0" noProof="0" dirty="0">
              <a:ln>
                <a:noFill/>
              </a:ln>
              <a:solidFill>
                <a:sysClr val="window" lastClr="FFFFFF"/>
              </a:solidFill>
              <a:effectLst/>
              <a:uLnTx/>
              <a:uFillTx/>
              <a:latin typeface="Lithos Pro Regular" pitchFamily="82" charset="0"/>
              <a:ea typeface="+mn-ea"/>
              <a:cs typeface="+mn-cs"/>
            </a:endParaRPr>
          </a:p>
        </p:txBody>
      </p:sp>
    </p:spTree>
    <p:extLst>
      <p:ext uri="{BB962C8B-B14F-4D97-AF65-F5344CB8AC3E}">
        <p14:creationId xmlns:p14="http://schemas.microsoft.com/office/powerpoint/2010/main" val="39281069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The Lion-Lamb (5:5-7)</a:t>
            </a:r>
          </a:p>
        </p:txBody>
      </p:sp>
      <p:sp>
        <p:nvSpPr>
          <p:cNvPr id="81923" name="Rectangle 3"/>
          <p:cNvSpPr>
            <a:spLocks noGrp="1" noChangeArrowheads="1"/>
          </p:cNvSpPr>
          <p:nvPr>
            <p:ph idx="1"/>
          </p:nvPr>
        </p:nvSpPr>
        <p:spPr>
          <a:xfrm>
            <a:off x="457200" y="457200"/>
            <a:ext cx="6096000" cy="4525963"/>
          </a:xfrm>
        </p:spPr>
        <p:txBody>
          <a:bodyPr/>
          <a:lstStyle/>
          <a:p>
            <a:pPr marL="0" indent="0" algn="ctr">
              <a:buNone/>
            </a:pPr>
            <a:r>
              <a:rPr lang="en-US" altLang="en-US" sz="44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Lithos Pro Regular" pitchFamily="82" charset="0"/>
              </a:rPr>
              <a:t>“The </a:t>
            </a:r>
            <a:r>
              <a:rPr lang="en-US" altLang="en-US" sz="4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Lithos Pro Regular" pitchFamily="82" charset="0"/>
              </a:rPr>
              <a:t>ROOT of DAVID”</a:t>
            </a:r>
            <a:endParaRPr lang="en-US" altLang="en-US" sz="44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Lithos Pro Regular" pitchFamily="82" charset="0"/>
            </a:endParaRPr>
          </a:p>
          <a:p>
            <a:pPr lvl="1">
              <a:lnSpc>
                <a:spcPct val="150000"/>
              </a:lnSpc>
            </a:pPr>
            <a:r>
              <a:rPr lang="en-US" altLang="en-US" sz="3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the source of David</a:t>
            </a:r>
          </a:p>
          <a:p>
            <a:pPr lvl="1">
              <a:lnSpc>
                <a:spcPct val="150000"/>
              </a:lnSpc>
            </a:pPr>
            <a:r>
              <a:rPr lang="en-US" altLang="en-US" sz="3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Matthew 22:41-46</a:t>
            </a:r>
          </a:p>
          <a:p>
            <a:pPr lvl="1">
              <a:lnSpc>
                <a:spcPct val="150000"/>
              </a:lnSpc>
            </a:pPr>
            <a:r>
              <a:rPr lang="en-US" altLang="en-US" sz="3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root and offspring of </a:t>
            </a:r>
            <a:r>
              <a:rPr lang="en-US" altLang="en-US" sz="36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David (22:16</a:t>
            </a:r>
            <a:r>
              <a:rPr lang="en-US" altLang="en-US" sz="3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a:t>
            </a:r>
          </a:p>
        </p:txBody>
      </p:sp>
    </p:spTree>
    <p:extLst>
      <p:ext uri="{BB962C8B-B14F-4D97-AF65-F5344CB8AC3E}">
        <p14:creationId xmlns:p14="http://schemas.microsoft.com/office/powerpoint/2010/main" val="427219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lstStyle/>
          <a:p>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Lithos Pro Regular" pitchFamily="82" charset="0"/>
              </a:rPr>
              <a:t>Has “Prevailed”</a:t>
            </a: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Lithos Pro Regular" pitchFamily="82" charset="0"/>
            </a:endParaRPr>
          </a:p>
        </p:txBody>
      </p:sp>
      <p:sp>
        <p:nvSpPr>
          <p:cNvPr id="3" name="Content Placeholder 2"/>
          <p:cNvSpPr>
            <a:spLocks noGrp="1"/>
          </p:cNvSpPr>
          <p:nvPr>
            <p:ph idx="1"/>
          </p:nvPr>
        </p:nvSpPr>
        <p:spPr>
          <a:xfrm>
            <a:off x="457200" y="1600200"/>
            <a:ext cx="6400800" cy="4525963"/>
          </a:xfrm>
        </p:spPr>
        <p:txBody>
          <a:bodyPr/>
          <a:lstStyle/>
          <a:p>
            <a:r>
              <a:rPr lang="en-US" dirty="0" smtClean="0">
                <a:solidFill>
                  <a:schemeClr val="bg1"/>
                </a:solidFill>
                <a:latin typeface="Lithos Pro Regular" pitchFamily="82" charset="0"/>
              </a:rPr>
              <a:t>Luke 11:21, 22</a:t>
            </a:r>
          </a:p>
          <a:p>
            <a:r>
              <a:rPr lang="en-US" dirty="0" smtClean="0">
                <a:solidFill>
                  <a:schemeClr val="bg1"/>
                </a:solidFill>
                <a:latin typeface="Lithos Pro Regular" pitchFamily="82" charset="0"/>
              </a:rPr>
              <a:t>“to conquer” (Rev. 6:2)</a:t>
            </a:r>
          </a:p>
          <a:p>
            <a:pPr lvl="1"/>
            <a:r>
              <a:rPr lang="en-US" dirty="0" smtClean="0">
                <a:solidFill>
                  <a:schemeClr val="bg1"/>
                </a:solidFill>
                <a:latin typeface="Lithos Pro Regular" pitchFamily="82" charset="0"/>
              </a:rPr>
              <a:t>found 28 times in 24 verses in NT</a:t>
            </a:r>
          </a:p>
          <a:p>
            <a:pPr lvl="1"/>
            <a:r>
              <a:rPr lang="en-US" dirty="0" smtClean="0">
                <a:solidFill>
                  <a:schemeClr val="bg1"/>
                </a:solidFill>
                <a:latin typeface="Lithos Pro Regular" pitchFamily="82" charset="0"/>
              </a:rPr>
              <a:t>Found 17 times in Revelation</a:t>
            </a:r>
          </a:p>
        </p:txBody>
      </p:sp>
    </p:spTree>
    <p:extLst>
      <p:ext uri="{BB962C8B-B14F-4D97-AF65-F5344CB8AC3E}">
        <p14:creationId xmlns:p14="http://schemas.microsoft.com/office/powerpoint/2010/main" val="1479668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lstStyle/>
          <a:p>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Lithos Pro Regular" pitchFamily="82" charset="0"/>
              </a:rPr>
              <a:t>Has “Prevailed”</a:t>
            </a: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Lithos Pro Regular" pitchFamily="82" charset="0"/>
            </a:endParaRPr>
          </a:p>
        </p:txBody>
      </p:sp>
      <p:sp>
        <p:nvSpPr>
          <p:cNvPr id="3" name="Content Placeholder 2"/>
          <p:cNvSpPr>
            <a:spLocks noGrp="1"/>
          </p:cNvSpPr>
          <p:nvPr>
            <p:ph idx="1"/>
          </p:nvPr>
        </p:nvSpPr>
        <p:spPr>
          <a:xfrm>
            <a:off x="457200" y="1600200"/>
            <a:ext cx="6400800" cy="5257800"/>
          </a:xfrm>
        </p:spPr>
        <p:txBody>
          <a:bodyPr>
            <a:normAutofit/>
          </a:bodyPr>
          <a:lstStyle/>
          <a:p>
            <a:r>
              <a:rPr lang="en-US" dirty="0" smtClean="0">
                <a:solidFill>
                  <a:schemeClr val="bg1"/>
                </a:solidFill>
                <a:latin typeface="Lithos Pro Regular" pitchFamily="82" charset="0"/>
              </a:rPr>
              <a:t>“overcomes”</a:t>
            </a:r>
          </a:p>
          <a:p>
            <a:pPr lvl="1"/>
            <a:r>
              <a:rPr lang="en-US" dirty="0" smtClean="0">
                <a:solidFill>
                  <a:schemeClr val="bg1"/>
                </a:solidFill>
                <a:latin typeface="Lithos Pro Regular" pitchFamily="82" charset="0"/>
              </a:rPr>
              <a:t>Invites Christians (2:7, 11, 17, 26; 3:5, 12, 21; 21:7)</a:t>
            </a:r>
          </a:p>
          <a:p>
            <a:pPr lvl="1"/>
            <a:r>
              <a:rPr lang="en-US" dirty="0" smtClean="0">
                <a:solidFill>
                  <a:schemeClr val="bg1"/>
                </a:solidFill>
                <a:latin typeface="Lithos Pro Regular" pitchFamily="82" charset="0"/>
              </a:rPr>
              <a:t>Apparent victory against saints (11:7; 13:7)</a:t>
            </a:r>
          </a:p>
          <a:p>
            <a:pPr lvl="1"/>
            <a:r>
              <a:rPr lang="en-US" dirty="0" smtClean="0">
                <a:solidFill>
                  <a:schemeClr val="bg1"/>
                </a:solidFill>
                <a:latin typeface="Lithos Pro Regular" pitchFamily="82" charset="0"/>
              </a:rPr>
              <a:t>Ultimate victory of Christ &amp; saints (12:11; 15:2; 17:14)</a:t>
            </a:r>
          </a:p>
          <a:p>
            <a:pPr lvl="2"/>
            <a:r>
              <a:rPr lang="en-US" dirty="0" smtClean="0">
                <a:solidFill>
                  <a:schemeClr val="bg1"/>
                </a:solidFill>
                <a:latin typeface="Lithos Pro Regular" pitchFamily="82" charset="0"/>
              </a:rPr>
              <a:t>Of </a:t>
            </a:r>
            <a:r>
              <a:rPr lang="en-US" b="1" dirty="0" smtClean="0">
                <a:solidFill>
                  <a:schemeClr val="bg1"/>
                </a:solidFill>
                <a:latin typeface="Lithos Pro Regular" pitchFamily="82" charset="0"/>
              </a:rPr>
              <a:t>what</a:t>
            </a:r>
            <a:r>
              <a:rPr lang="en-US" dirty="0" smtClean="0">
                <a:solidFill>
                  <a:schemeClr val="bg1"/>
                </a:solidFill>
                <a:latin typeface="Lithos Pro Regular" pitchFamily="82" charset="0"/>
              </a:rPr>
              <a:t> abides within </a:t>
            </a:r>
            <a:br>
              <a:rPr lang="en-US" dirty="0" smtClean="0">
                <a:solidFill>
                  <a:schemeClr val="bg1"/>
                </a:solidFill>
                <a:latin typeface="Lithos Pro Regular" pitchFamily="82" charset="0"/>
              </a:rPr>
            </a:br>
            <a:r>
              <a:rPr lang="en-US" dirty="0" smtClean="0">
                <a:solidFill>
                  <a:schemeClr val="bg1"/>
                </a:solidFill>
                <a:latin typeface="Lithos Pro Regular" pitchFamily="82" charset="0"/>
              </a:rPr>
              <a:t>(1 Jn. 2:14)</a:t>
            </a:r>
          </a:p>
          <a:p>
            <a:pPr lvl="2"/>
            <a:r>
              <a:rPr lang="en-US" dirty="0" smtClean="0">
                <a:solidFill>
                  <a:schemeClr val="bg1"/>
                </a:solidFill>
                <a:latin typeface="Lithos Pro Regular" pitchFamily="82" charset="0"/>
              </a:rPr>
              <a:t>Of </a:t>
            </a:r>
            <a:r>
              <a:rPr lang="en-US" b="1" dirty="0" smtClean="0">
                <a:solidFill>
                  <a:schemeClr val="bg1"/>
                </a:solidFill>
                <a:latin typeface="Lithos Pro Regular" pitchFamily="82" charset="0"/>
              </a:rPr>
              <a:t>who</a:t>
            </a:r>
            <a:r>
              <a:rPr lang="en-US" dirty="0" smtClean="0">
                <a:solidFill>
                  <a:schemeClr val="bg1"/>
                </a:solidFill>
                <a:latin typeface="Lithos Pro Regular" pitchFamily="82" charset="0"/>
              </a:rPr>
              <a:t> abides within </a:t>
            </a:r>
            <a:br>
              <a:rPr lang="en-US" dirty="0" smtClean="0">
                <a:solidFill>
                  <a:schemeClr val="bg1"/>
                </a:solidFill>
                <a:latin typeface="Lithos Pro Regular" pitchFamily="82" charset="0"/>
              </a:rPr>
            </a:br>
            <a:r>
              <a:rPr lang="en-US" dirty="0" smtClean="0">
                <a:solidFill>
                  <a:schemeClr val="bg1"/>
                </a:solidFill>
                <a:latin typeface="Lithos Pro Regular" pitchFamily="82" charset="0"/>
              </a:rPr>
              <a:t>(1 Jn. 4:4)</a:t>
            </a:r>
            <a:endParaRPr lang="en-US" dirty="0">
              <a:solidFill>
                <a:schemeClr val="bg1"/>
              </a:solidFill>
              <a:latin typeface="Lithos Pro Regular" pitchFamily="82" charset="0"/>
            </a:endParaRPr>
          </a:p>
        </p:txBody>
      </p:sp>
    </p:spTree>
    <p:extLst>
      <p:ext uri="{BB962C8B-B14F-4D97-AF65-F5344CB8AC3E}">
        <p14:creationId xmlns:p14="http://schemas.microsoft.com/office/powerpoint/2010/main" val="22019057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1360</Words>
  <Application>Microsoft Office PowerPoint</Application>
  <PresentationFormat>On-screen Show (4:3)</PresentationFormat>
  <Paragraphs>174</Paragraphs>
  <Slides>32</Slides>
  <Notes>14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32</vt:i4>
      </vt:variant>
    </vt:vector>
  </HeadingPairs>
  <TitlesOfParts>
    <vt:vector size="45" baseType="lpstr">
      <vt:lpstr>Arial</vt:lpstr>
      <vt:lpstr>Lucida Calligraphy</vt:lpstr>
      <vt:lpstr>Bell Gothic Std Light</vt:lpstr>
      <vt:lpstr>Papyrus</vt:lpstr>
      <vt:lpstr>Calibri</vt:lpstr>
      <vt:lpstr>Lithos Pro Regular</vt:lpstr>
      <vt:lpstr>Wingdings</vt:lpstr>
      <vt:lpstr>Bloody</vt:lpstr>
      <vt:lpstr>Office Theme</vt:lpstr>
      <vt:lpstr>1_Office Theme</vt:lpstr>
      <vt:lpstr>Default Design</vt:lpstr>
      <vt:lpstr>Custom Design</vt:lpstr>
      <vt:lpstr>1_Custom Design</vt:lpstr>
      <vt:lpstr>The Sealed Book (5:1-4)</vt:lpstr>
      <vt:lpstr>Able to Open (5:3, 4)</vt:lpstr>
      <vt:lpstr>PowerPoint Presentation</vt:lpstr>
      <vt:lpstr>Our Benefit!</vt:lpstr>
      <vt:lpstr>PowerPoint Presentation</vt:lpstr>
      <vt:lpstr>PowerPoint Presentation</vt:lpstr>
      <vt:lpstr>The Lion-Lamb (5:5-7)</vt:lpstr>
      <vt:lpstr>Has “Prevailed”</vt:lpstr>
      <vt:lpstr>Has “Prevailed”</vt:lpstr>
      <vt:lpstr>The Lion-Lamb (5:5-7)</vt:lpstr>
      <vt:lpstr>The Lion-Lamb (5:5-7)</vt:lpstr>
      <vt:lpstr>The Lion-Lamb (5:5-7)</vt:lpstr>
      <vt:lpstr>The Lion-Lamb (5:5-7)</vt:lpstr>
      <vt:lpstr>The New Song of Redemption</vt:lpstr>
      <vt:lpstr>The New Song (5:8-10)</vt:lpstr>
      <vt:lpstr>proof for instrumental music in the church?</vt:lpstr>
      <vt:lpstr>proof for instrumental music in the church?</vt:lpstr>
      <vt:lpstr>Music In Worship</vt:lpstr>
      <vt:lpstr>Hebrews 13:15</vt:lpstr>
      <vt:lpstr>When God Specified. . .</vt:lpstr>
      <vt:lpstr>When God Specified. . .</vt:lpstr>
      <vt:lpstr>Voices of the Past</vt:lpstr>
      <vt:lpstr>Voices of the Past</vt:lpstr>
      <vt:lpstr>The New Song (5:9, 10)</vt:lpstr>
      <vt:lpstr>Jesus Is Worthy</vt:lpstr>
      <vt:lpstr>Jesus Is Worthy</vt:lpstr>
      <vt:lpstr>Kings and Priests (5:10)</vt:lpstr>
      <vt:lpstr>Hebrews 8:1, 2</vt:lpstr>
      <vt:lpstr>Kings and Priests (5:10)</vt:lpstr>
      <vt:lpstr>Heaven’s Praise (5:11-14)</vt:lpstr>
      <vt:lpstr>Heaven’s Praise (5:11-14)</vt:lpstr>
      <vt:lpstr>Heaven’s Praise (5:11-14)</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Sealed Book (5:1-4)</dc:title>
  <dc:creator>Steven J. Wallace</dc:creator>
  <cp:lastModifiedBy>Steven J. Wallace</cp:lastModifiedBy>
  <cp:revision>28</cp:revision>
  <dcterms:created xsi:type="dcterms:W3CDTF">2015-02-10T18:15:03Z</dcterms:created>
  <dcterms:modified xsi:type="dcterms:W3CDTF">2015-04-27T03:05:48Z</dcterms:modified>
</cp:coreProperties>
</file>